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handoutMasterIdLst>
    <p:handoutMasterId r:id="rId13"/>
  </p:handoutMasterIdLst>
  <p:sldIdLst>
    <p:sldId id="690" r:id="rId2"/>
    <p:sldId id="734" r:id="rId3"/>
    <p:sldId id="842" r:id="rId4"/>
    <p:sldId id="797" r:id="rId5"/>
    <p:sldId id="920" r:id="rId6"/>
    <p:sldId id="765" r:id="rId7"/>
    <p:sldId id="877" r:id="rId8"/>
    <p:sldId id="742" r:id="rId9"/>
    <p:sldId id="799" r:id="rId10"/>
    <p:sldId id="772" r:id="rId1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5177"/>
    <a:srgbClr val="E8549F"/>
    <a:srgbClr val="0070C0"/>
    <a:srgbClr val="CB438D"/>
    <a:srgbClr val="4F81BD"/>
    <a:srgbClr val="FFFF66"/>
    <a:srgbClr val="FFFFFF"/>
    <a:srgbClr val="007FDE"/>
    <a:srgbClr val="0065FD"/>
    <a:srgbClr val="3C3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83" autoAdjust="0"/>
  </p:normalViewPr>
  <p:slideViewPr>
    <p:cSldViewPr>
      <p:cViewPr varScale="1">
        <p:scale>
          <a:sx n="74" d="100"/>
          <a:sy n="74" d="100"/>
        </p:scale>
        <p:origin x="-582" y="-90"/>
      </p:cViewPr>
      <p:guideLst>
        <p:guide orient="horz" pos="2160"/>
        <p:guide pos="3840"/>
      </p:guideLst>
    </p:cSldViewPr>
  </p:slideViewPr>
  <p:outlineViewPr>
    <p:cViewPr>
      <p:scale>
        <a:sx n="33" d="100"/>
        <a:sy n="33" d="100"/>
      </p:scale>
      <p:origin x="0" y="26508"/>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IGOA\Desktop\Biblio%20-%20Th&#232;se\Th&#232;se\Vitesses%20des%20transpo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Moi\Desktop\Th&#232;se%20-%20Production\Facteur%204%20et%20neutralit&#233;.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oi\Desktop\Groupes%20de%20travail\VehInter%20-%20Num&#233;ro%20Transports%20urbains\Synthe&#768;se%20Article%20_%20modifs%20ABigo.xlsx" TargetMode="External"/><Relationship Id="rId1" Type="http://schemas.openxmlformats.org/officeDocument/2006/relationships/themeOverride" Target="../theme/themeOverride2.xml"/><Relationship Id="rId5" Type="http://schemas.microsoft.com/office/2011/relationships/chartStyle" Target="style2.xml"/><Relationship Id="rId4" Type="http://schemas.microsoft.com/office/2011/relationships/chartColorStyle" Target="colors2.xml"/></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C:\Users\Moi\Desktop\Groupes%20de%20travail\VehInter%20-%20Num&#233;ro%20Transports%20urbains\Synthe&#768;se%20Article%20_%20modifs%20ABigo.xlsx" TargetMode="External"/><Relationship Id="rId1" Type="http://schemas.openxmlformats.org/officeDocument/2006/relationships/themeOverride" Target="../theme/themeOverride3.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92949839603381E-2"/>
          <c:y val="4.2581018518518518E-2"/>
          <c:w val="0.90293890347039951"/>
          <c:h val="0.84589976851851867"/>
        </c:manualLayout>
      </c:layout>
      <c:areaChart>
        <c:grouping val="stacked"/>
        <c:varyColors val="0"/>
        <c:ser>
          <c:idx val="0"/>
          <c:order val="0"/>
          <c:tx>
            <c:strRef>
              <c:f>COMPIL!$D$573</c:f>
              <c:strCache>
                <c:ptCount val="1"/>
                <c:pt idx="0">
                  <c:v>Marche</c:v>
                </c:pt>
              </c:strCache>
            </c:strRef>
          </c:tx>
          <c:spPr>
            <a:solidFill>
              <a:srgbClr val="6699FF"/>
            </a:solidFill>
            <a:ln>
              <a:noFill/>
            </a:ln>
          </c:spPr>
          <c:cat>
            <c:numRef>
              <c:f>COMPIL!$E$572:$HN$572</c:f>
              <c:numCache>
                <c:formatCode>General</c:formatCode>
                <c:ptCount val="218"/>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numCache>
            </c:numRef>
          </c:cat>
          <c:val>
            <c:numRef>
              <c:f>COMPIL!$E$573:$HN$573</c:f>
              <c:numCache>
                <c:formatCode>0.0</c:formatCode>
                <c:ptCount val="218"/>
                <c:pt idx="0">
                  <c:v>3.9289867596123038</c:v>
                </c:pt>
                <c:pt idx="1">
                  <c:v>3.9323124904864839</c:v>
                </c:pt>
                <c:pt idx="2">
                  <c:v>3.9329116193930118</c:v>
                </c:pt>
                <c:pt idx="3">
                  <c:v>3.933552170099746</c:v>
                </c:pt>
                <c:pt idx="4">
                  <c:v>3.934021431886789</c:v>
                </c:pt>
                <c:pt idx="5">
                  <c:v>3.9343341785298205</c:v>
                </c:pt>
                <c:pt idx="6">
                  <c:v>3.9345011983654632</c:v>
                </c:pt>
                <c:pt idx="7">
                  <c:v>3.9333814812648962</c:v>
                </c:pt>
                <c:pt idx="8">
                  <c:v>3.9327151003709693</c:v>
                </c:pt>
                <c:pt idx="9">
                  <c:v>3.9319149676195111</c:v>
                </c:pt>
                <c:pt idx="10">
                  <c:v>3.9320005128536049</c:v>
                </c:pt>
                <c:pt idx="11">
                  <c:v>3.932289867655764</c:v>
                </c:pt>
                <c:pt idx="12">
                  <c:v>3.9323949619196612</c:v>
                </c:pt>
                <c:pt idx="13">
                  <c:v>3.9303574084702211</c:v>
                </c:pt>
                <c:pt idx="14">
                  <c:v>3.9320628048377078</c:v>
                </c:pt>
                <c:pt idx="15">
                  <c:v>3.9320072892543263</c:v>
                </c:pt>
                <c:pt idx="16">
                  <c:v>3.9317697370816909</c:v>
                </c:pt>
                <c:pt idx="17">
                  <c:v>3.9319229752681295</c:v>
                </c:pt>
                <c:pt idx="18">
                  <c:v>3.932082327020225</c:v>
                </c:pt>
                <c:pt idx="19">
                  <c:v>3.9320596151482774</c:v>
                </c:pt>
                <c:pt idx="20">
                  <c:v>3.9320440376567243</c:v>
                </c:pt>
                <c:pt idx="21">
                  <c:v>3.9323023718059122</c:v>
                </c:pt>
                <c:pt idx="22">
                  <c:v>3.9325954627300743</c:v>
                </c:pt>
                <c:pt idx="23">
                  <c:v>3.9328798181609832</c:v>
                </c:pt>
                <c:pt idx="24">
                  <c:v>3.9331700393809848</c:v>
                </c:pt>
                <c:pt idx="25">
                  <c:v>3.9322754891429508</c:v>
                </c:pt>
                <c:pt idx="26">
                  <c:v>3.9313602197795463</c:v>
                </c:pt>
                <c:pt idx="27">
                  <c:v>3.9304963681552492</c:v>
                </c:pt>
                <c:pt idx="28">
                  <c:v>3.9296814264506281</c:v>
                </c:pt>
                <c:pt idx="29">
                  <c:v>3.9289130334309137</c:v>
                </c:pt>
                <c:pt idx="30">
                  <c:v>3.9239017379821104</c:v>
                </c:pt>
                <c:pt idx="31">
                  <c:v>3.9189715076834388</c:v>
                </c:pt>
                <c:pt idx="32">
                  <c:v>3.9142782885614333</c:v>
                </c:pt>
                <c:pt idx="33">
                  <c:v>3.9096633454604746</c:v>
                </c:pt>
                <c:pt idx="34">
                  <c:v>3.9052724246706063</c:v>
                </c:pt>
                <c:pt idx="35">
                  <c:v>3.9010445185024381</c:v>
                </c:pt>
                <c:pt idx="36">
                  <c:v>3.8970841647790508</c:v>
                </c:pt>
                <c:pt idx="37">
                  <c:v>3.8932836048682047</c:v>
                </c:pt>
                <c:pt idx="38">
                  <c:v>3.8896362595700649</c:v>
                </c:pt>
                <c:pt idx="39">
                  <c:v>3.8861358821408611</c:v>
                </c:pt>
                <c:pt idx="40">
                  <c:v>3.8836713732430637</c:v>
                </c:pt>
                <c:pt idx="41">
                  <c:v>3.8738697020451376</c:v>
                </c:pt>
                <c:pt idx="42">
                  <c:v>3.8743985215691565</c:v>
                </c:pt>
                <c:pt idx="43">
                  <c:v>3.8677962608312173</c:v>
                </c:pt>
                <c:pt idx="44">
                  <c:v>3.8628878396442801</c:v>
                </c:pt>
                <c:pt idx="45">
                  <c:v>3.8589490068115873</c:v>
                </c:pt>
                <c:pt idx="46">
                  <c:v>3.8483662431836052</c:v>
                </c:pt>
                <c:pt idx="47">
                  <c:v>3.8417750938545825</c:v>
                </c:pt>
                <c:pt idx="48">
                  <c:v>3.8388012948056613</c:v>
                </c:pt>
                <c:pt idx="49">
                  <c:v>3.8320491770051945</c:v>
                </c:pt>
                <c:pt idx="50">
                  <c:v>3.8235767138498642</c:v>
                </c:pt>
                <c:pt idx="51">
                  <c:v>3.8192272862626919</c:v>
                </c:pt>
                <c:pt idx="52">
                  <c:v>3.811505257838848</c:v>
                </c:pt>
                <c:pt idx="53">
                  <c:v>3.8091928625087474</c:v>
                </c:pt>
                <c:pt idx="54">
                  <c:v>3.805672057748541</c:v>
                </c:pt>
                <c:pt idx="55">
                  <c:v>3.7929119064842429</c:v>
                </c:pt>
                <c:pt idx="56">
                  <c:v>3.7943700971779863</c:v>
                </c:pt>
                <c:pt idx="57">
                  <c:v>3.79293384478198</c:v>
                </c:pt>
                <c:pt idx="58">
                  <c:v>3.7924573726438391</c:v>
                </c:pt>
                <c:pt idx="59">
                  <c:v>3.7821842920009487</c:v>
                </c:pt>
                <c:pt idx="60">
                  <c:v>3.787780193646114</c:v>
                </c:pt>
                <c:pt idx="61">
                  <c:v>3.7824497424588284</c:v>
                </c:pt>
                <c:pt idx="62">
                  <c:v>3.7818262273255256</c:v>
                </c:pt>
                <c:pt idx="63">
                  <c:v>3.781810956123675</c:v>
                </c:pt>
                <c:pt idx="64">
                  <c:v>3.7768621809752201</c:v>
                </c:pt>
                <c:pt idx="65">
                  <c:v>3.7719156316124769</c:v>
                </c:pt>
                <c:pt idx="66">
                  <c:v>3.7680635073949609</c:v>
                </c:pt>
                <c:pt idx="67">
                  <c:v>3.7519266204439594</c:v>
                </c:pt>
                <c:pt idx="68">
                  <c:v>3.7557440507885231</c:v>
                </c:pt>
                <c:pt idx="69">
                  <c:v>3.7533422942046357</c:v>
                </c:pt>
                <c:pt idx="70">
                  <c:v>3.7451078789106012</c:v>
                </c:pt>
                <c:pt idx="71">
                  <c:v>3.7326427878144353</c:v>
                </c:pt>
                <c:pt idx="72">
                  <c:v>3.7334642914953582</c:v>
                </c:pt>
                <c:pt idx="73">
                  <c:v>3.7308635714336802</c:v>
                </c:pt>
                <c:pt idx="74">
                  <c:v>3.7273787634655493</c:v>
                </c:pt>
                <c:pt idx="75">
                  <c:v>3.7211296621933632</c:v>
                </c:pt>
                <c:pt idx="76">
                  <c:v>3.7169303387740076</c:v>
                </c:pt>
                <c:pt idx="77">
                  <c:v>3.7160916349667183</c:v>
                </c:pt>
                <c:pt idx="78">
                  <c:v>3.7035236083313765</c:v>
                </c:pt>
                <c:pt idx="79">
                  <c:v>3.7075214796269469</c:v>
                </c:pt>
                <c:pt idx="80">
                  <c:v>3.6971786793149426</c:v>
                </c:pt>
                <c:pt idx="81">
                  <c:v>3.6901685302191218</c:v>
                </c:pt>
                <c:pt idx="82">
                  <c:v>3.6828598451869055</c:v>
                </c:pt>
                <c:pt idx="83">
                  <c:v>3.6779229545460099</c:v>
                </c:pt>
                <c:pt idx="84">
                  <c:v>3.6777937644804104</c:v>
                </c:pt>
                <c:pt idx="85">
                  <c:v>3.6734086258033161</c:v>
                </c:pt>
                <c:pt idx="86">
                  <c:v>3.6702146974526828</c:v>
                </c:pt>
                <c:pt idx="87">
                  <c:v>3.6660502535212287</c:v>
                </c:pt>
                <c:pt idx="88">
                  <c:v>3.6618907095852484</c:v>
                </c:pt>
                <c:pt idx="89">
                  <c:v>3.6468446215020078</c:v>
                </c:pt>
                <c:pt idx="90">
                  <c:v>3.6502500105260269</c:v>
                </c:pt>
                <c:pt idx="91">
                  <c:v>3.6431312211803322</c:v>
                </c:pt>
                <c:pt idx="92">
                  <c:v>3.6315849213564109</c:v>
                </c:pt>
                <c:pt idx="93">
                  <c:v>3.6214555091483502</c:v>
                </c:pt>
                <c:pt idx="94">
                  <c:v>3.6160838245054969</c:v>
                </c:pt>
                <c:pt idx="95">
                  <c:v>3.608188195881969</c:v>
                </c:pt>
                <c:pt idx="96">
                  <c:v>3.5991938808035169</c:v>
                </c:pt>
                <c:pt idx="97">
                  <c:v>3.591053419917797</c:v>
                </c:pt>
                <c:pt idx="98">
                  <c:v>3.584383567713548</c:v>
                </c:pt>
                <c:pt idx="99">
                  <c:v>3.5748385809530947</c:v>
                </c:pt>
                <c:pt idx="100">
                  <c:v>3.551096157636966</c:v>
                </c:pt>
                <c:pt idx="101">
                  <c:v>3.5511066014273389</c:v>
                </c:pt>
                <c:pt idx="102">
                  <c:v>3.5419617173109699</c:v>
                </c:pt>
                <c:pt idx="103">
                  <c:v>3.539234800638249</c:v>
                </c:pt>
                <c:pt idx="104">
                  <c:v>3.5311993645666542</c:v>
                </c:pt>
                <c:pt idx="105">
                  <c:v>3.5225260705936337</c:v>
                </c:pt>
                <c:pt idx="106">
                  <c:v>3.5134677492470017</c:v>
                </c:pt>
                <c:pt idx="107">
                  <c:v>3.5042870276930844</c:v>
                </c:pt>
                <c:pt idx="108">
                  <c:v>3.4951012858941835</c:v>
                </c:pt>
                <c:pt idx="109">
                  <c:v>3.4880323988074058</c:v>
                </c:pt>
                <c:pt idx="110">
                  <c:v>3.4792753931410276</c:v>
                </c:pt>
                <c:pt idx="111">
                  <c:v>3.4692480678328885</c:v>
                </c:pt>
                <c:pt idx="112">
                  <c:v>3.4593205554431283</c:v>
                </c:pt>
                <c:pt idx="113">
                  <c:v>3.4508623466922779</c:v>
                </c:pt>
                <c:pt idx="114">
                  <c:v>3.4870305687603724</c:v>
                </c:pt>
                <c:pt idx="115">
                  <c:v>3.5051588991890701</c:v>
                </c:pt>
                <c:pt idx="116">
                  <c:v>3.4925225147906791</c:v>
                </c:pt>
                <c:pt idx="117">
                  <c:v>3.4877119658420344</c:v>
                </c:pt>
                <c:pt idx="118">
                  <c:v>3.4676724852614003</c:v>
                </c:pt>
                <c:pt idx="119">
                  <c:v>3.4110323779402218</c:v>
                </c:pt>
                <c:pt idx="120">
                  <c:v>3.3830437476449595</c:v>
                </c:pt>
                <c:pt idx="121">
                  <c:v>3.3699620571174846</c:v>
                </c:pt>
                <c:pt idx="122">
                  <c:v>3.3716419706219405</c:v>
                </c:pt>
                <c:pt idx="123">
                  <c:v>3.3737657093244287</c:v>
                </c:pt>
                <c:pt idx="124">
                  <c:v>3.3897523759014394</c:v>
                </c:pt>
                <c:pt idx="125">
                  <c:v>3.4027024361584544</c:v>
                </c:pt>
                <c:pt idx="126">
                  <c:v>3.4253872628628552</c:v>
                </c:pt>
                <c:pt idx="127">
                  <c:v>3.4416863667760733</c:v>
                </c:pt>
                <c:pt idx="128">
                  <c:v>3.4109764125562867</c:v>
                </c:pt>
                <c:pt idx="129">
                  <c:v>3.3682116322704307</c:v>
                </c:pt>
                <c:pt idx="130">
                  <c:v>3.3297547679986956</c:v>
                </c:pt>
                <c:pt idx="131">
                  <c:v>3.3065813962573114</c:v>
                </c:pt>
                <c:pt idx="132">
                  <c:v>3.3235019909046102</c:v>
                </c:pt>
                <c:pt idx="133">
                  <c:v>3.3021313540162516</c:v>
                </c:pt>
                <c:pt idx="134">
                  <c:v>3.2944364403960544</c:v>
                </c:pt>
                <c:pt idx="135">
                  <c:v>3.2809688415724625</c:v>
                </c:pt>
                <c:pt idx="136">
                  <c:v>3.2561305403198757</c:v>
                </c:pt>
                <c:pt idx="137">
                  <c:v>3.2179970935717801</c:v>
                </c:pt>
                <c:pt idx="138">
                  <c:v>3.2205994905123161</c:v>
                </c:pt>
                <c:pt idx="139">
                  <c:v>3.2251709613419663</c:v>
                </c:pt>
                <c:pt idx="140">
                  <c:v>3.279527481962873</c:v>
                </c:pt>
                <c:pt idx="141">
                  <c:v>3.4348924716317311</c:v>
                </c:pt>
                <c:pt idx="142">
                  <c:v>3.4495364332520126</c:v>
                </c:pt>
                <c:pt idx="143">
                  <c:v>3.5092954545891817</c:v>
                </c:pt>
                <c:pt idx="144">
                  <c:v>3.4880411991622005</c:v>
                </c:pt>
                <c:pt idx="145">
                  <c:v>3.3589029005543383</c:v>
                </c:pt>
                <c:pt idx="146">
                  <c:v>3.3232140446512184</c:v>
                </c:pt>
                <c:pt idx="147">
                  <c:v>3.3350597014623977</c:v>
                </c:pt>
                <c:pt idx="148">
                  <c:v>3.3396080425623969</c:v>
                </c:pt>
                <c:pt idx="149">
                  <c:v>3.344656785610741</c:v>
                </c:pt>
                <c:pt idx="150">
                  <c:v>3.3547717526586811</c:v>
                </c:pt>
                <c:pt idx="151">
                  <c:v>3.3292413859664891</c:v>
                </c:pt>
                <c:pt idx="152">
                  <c:v>3.3196090301359886</c:v>
                </c:pt>
                <c:pt idx="153">
                  <c:v>3.3162644743212581</c:v>
                </c:pt>
                <c:pt idx="154">
                  <c:v>3.2299830776885798</c:v>
                </c:pt>
                <c:pt idx="155">
                  <c:v>3.1924709462081391</c:v>
                </c:pt>
                <c:pt idx="156">
                  <c:v>3.1313314340079006</c:v>
                </c:pt>
                <c:pt idx="157">
                  <c:v>3.0746614717988541</c:v>
                </c:pt>
                <c:pt idx="158">
                  <c:v>3.0969172947223522</c:v>
                </c:pt>
                <c:pt idx="159">
                  <c:v>3.0583814321466245</c:v>
                </c:pt>
                <c:pt idx="160">
                  <c:v>3.0105519669165406</c:v>
                </c:pt>
                <c:pt idx="161">
                  <c:v>2.9561172534792974</c:v>
                </c:pt>
                <c:pt idx="162">
                  <c:v>2.9054899504596317</c:v>
                </c:pt>
                <c:pt idx="163">
                  <c:v>2.8552116031606056</c:v>
                </c:pt>
                <c:pt idx="164">
                  <c:v>2.7705147667482479</c:v>
                </c:pt>
                <c:pt idx="165">
                  <c:v>2.7047371647095382</c:v>
                </c:pt>
                <c:pt idx="166">
                  <c:v>2.6280793956136814</c:v>
                </c:pt>
                <c:pt idx="167">
                  <c:v>2.5489994200816342</c:v>
                </c:pt>
                <c:pt idx="168">
                  <c:v>2.4777349005112232</c:v>
                </c:pt>
                <c:pt idx="169">
                  <c:v>2.4037181682444158</c:v>
                </c:pt>
                <c:pt idx="170">
                  <c:v>2.3169050807835343</c:v>
                </c:pt>
                <c:pt idx="171">
                  <c:v>2.2231160842281064</c:v>
                </c:pt>
                <c:pt idx="172">
                  <c:v>2.0850882452105366</c:v>
                </c:pt>
                <c:pt idx="173">
                  <c:v>1.8857683131593219</c:v>
                </c:pt>
                <c:pt idx="174">
                  <c:v>1.9079662005793232</c:v>
                </c:pt>
                <c:pt idx="175">
                  <c:v>1.8154420536297802</c:v>
                </c:pt>
                <c:pt idx="176">
                  <c:v>1.6891952835279906</c:v>
                </c:pt>
                <c:pt idx="177">
                  <c:v>1.6391431006774275</c:v>
                </c:pt>
                <c:pt idx="178">
                  <c:v>1.5331238525223176</c:v>
                </c:pt>
                <c:pt idx="179">
                  <c:v>1.4980547490936178</c:v>
                </c:pt>
                <c:pt idx="180">
                  <c:v>1.4832286335802847</c:v>
                </c:pt>
                <c:pt idx="181">
                  <c:v>1.419670143895875</c:v>
                </c:pt>
                <c:pt idx="182">
                  <c:v>1.4124930369045834</c:v>
                </c:pt>
                <c:pt idx="183">
                  <c:v>1.4092089985464042</c:v>
                </c:pt>
                <c:pt idx="184">
                  <c:v>1.4023615036299479</c:v>
                </c:pt>
                <c:pt idx="185">
                  <c:v>1.4464173784165046</c:v>
                </c:pt>
                <c:pt idx="186">
                  <c:v>1.3879556395869088</c:v>
                </c:pt>
                <c:pt idx="187">
                  <c:v>1.3554364331015187</c:v>
                </c:pt>
                <c:pt idx="188">
                  <c:v>1.2371426426037408</c:v>
                </c:pt>
                <c:pt idx="189">
                  <c:v>1.1653569073048811</c:v>
                </c:pt>
                <c:pt idx="190">
                  <c:v>1.1235135085460712</c:v>
                </c:pt>
                <c:pt idx="191">
                  <c:v>1.0702987075570445</c:v>
                </c:pt>
                <c:pt idx="192">
                  <c:v>0.95815922646914153</c:v>
                </c:pt>
                <c:pt idx="193">
                  <c:v>1.0071868231382821</c:v>
                </c:pt>
                <c:pt idx="194">
                  <c:v>1.0091805048583757</c:v>
                </c:pt>
                <c:pt idx="195">
                  <c:v>1.0082803811499248</c:v>
                </c:pt>
                <c:pt idx="196">
                  <c:v>1.0074574267206369</c:v>
                </c:pt>
                <c:pt idx="197">
                  <c:v>1.0066979526245288</c:v>
                </c:pt>
                <c:pt idx="198">
                  <c:v>1.0058933896944546</c:v>
                </c:pt>
                <c:pt idx="199">
                  <c:v>1.0048411635115719</c:v>
                </c:pt>
                <c:pt idx="200">
                  <c:v>1.0010002147018515</c:v>
                </c:pt>
                <c:pt idx="201">
                  <c:v>0.99641890881628936</c:v>
                </c:pt>
                <c:pt idx="202">
                  <c:v>0.99171828119871308</c:v>
                </c:pt>
                <c:pt idx="203">
                  <c:v>0.98713883547490522</c:v>
                </c:pt>
                <c:pt idx="204">
                  <c:v>0.98282310111016102</c:v>
                </c:pt>
                <c:pt idx="205">
                  <c:v>0.97769354455420565</c:v>
                </c:pt>
                <c:pt idx="206">
                  <c:v>0.97297904918107292</c:v>
                </c:pt>
                <c:pt idx="207">
                  <c:v>0.96897301375989009</c:v>
                </c:pt>
                <c:pt idx="208">
                  <c:v>0.96588575836677015</c:v>
                </c:pt>
                <c:pt idx="209">
                  <c:v>0.96296747922905324</c:v>
                </c:pt>
                <c:pt idx="210">
                  <c:v>0.96055898620539748</c:v>
                </c:pt>
                <c:pt idx="211">
                  <c:v>0.95808855374407764</c:v>
                </c:pt>
                <c:pt idx="212">
                  <c:v>0.95563409724577475</c:v>
                </c:pt>
                <c:pt idx="213">
                  <c:v>0.95295977345892757</c:v>
                </c:pt>
                <c:pt idx="214">
                  <c:v>0.95019323434300473</c:v>
                </c:pt>
                <c:pt idx="215">
                  <c:v>0.9476575999553718</c:v>
                </c:pt>
                <c:pt idx="216">
                  <c:v>0.9459589014690919</c:v>
                </c:pt>
                <c:pt idx="217" formatCode="0.00">
                  <c:v>0.94435612632216748</c:v>
                </c:pt>
              </c:numCache>
            </c:numRef>
          </c:val>
          <c:extLst xmlns:c16r2="http://schemas.microsoft.com/office/drawing/2015/06/chart">
            <c:ext xmlns:c16="http://schemas.microsoft.com/office/drawing/2014/chart" uri="{C3380CC4-5D6E-409C-BE32-E72D297353CC}">
              <c16:uniqueId val="{00000000-07FF-4207-A3D4-23EDCDB9D75C}"/>
            </c:ext>
          </c:extLst>
        </c:ser>
        <c:ser>
          <c:idx val="2"/>
          <c:order val="1"/>
          <c:tx>
            <c:strRef>
              <c:f>COMPIL!$D$575</c:f>
              <c:strCache>
                <c:ptCount val="1"/>
                <c:pt idx="0">
                  <c:v>Attelé</c:v>
                </c:pt>
              </c:strCache>
            </c:strRef>
          </c:tx>
          <c:spPr>
            <a:solidFill>
              <a:srgbClr val="464653">
                <a:lumMod val="40000"/>
                <a:lumOff val="60000"/>
              </a:srgbClr>
            </a:solidFill>
          </c:spPr>
          <c:cat>
            <c:numRef>
              <c:f>COMPIL!$E$572:$HN$572</c:f>
              <c:numCache>
                <c:formatCode>General</c:formatCode>
                <c:ptCount val="218"/>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numCache>
            </c:numRef>
          </c:cat>
          <c:val>
            <c:numRef>
              <c:f>COMPIL!$E$575:$HN$575</c:f>
              <c:numCache>
                <c:formatCode>0.0</c:formatCode>
                <c:ptCount val="218"/>
                <c:pt idx="0">
                  <c:v>7.1013240387696311E-2</c:v>
                </c:pt>
                <c:pt idx="1">
                  <c:v>6.9379697251354885E-2</c:v>
                </c:pt>
                <c:pt idx="2">
                  <c:v>7.0442799637337447E-2</c:v>
                </c:pt>
                <c:pt idx="3">
                  <c:v>7.1431417142773471E-2</c:v>
                </c:pt>
                <c:pt idx="4">
                  <c:v>7.2576424924532396E-2</c:v>
                </c:pt>
                <c:pt idx="5">
                  <c:v>7.3874049153952306E-2</c:v>
                </c:pt>
                <c:pt idx="6">
                  <c:v>7.5323621879717723E-2</c:v>
                </c:pt>
                <c:pt idx="7">
                  <c:v>7.8276759513746672E-2</c:v>
                </c:pt>
                <c:pt idx="8">
                  <c:v>8.0741879554837651E-2</c:v>
                </c:pt>
                <c:pt idx="9">
                  <c:v>8.340416466609972E-2</c:v>
                </c:pt>
                <c:pt idx="10">
                  <c:v>8.4999358932994318E-2</c:v>
                </c:pt>
                <c:pt idx="11">
                  <c:v>8.6330418738901779E-2</c:v>
                </c:pt>
                <c:pt idx="12">
                  <c:v>8.7886549504440248E-2</c:v>
                </c:pt>
                <c:pt idx="13">
                  <c:v>9.2276433776957295E-2</c:v>
                </c:pt>
                <c:pt idx="14">
                  <c:v>9.1715213469094864E-2</c:v>
                </c:pt>
                <c:pt idx="15">
                  <c:v>9.3489977275300826E-2</c:v>
                </c:pt>
                <c:pt idx="16">
                  <c:v>9.5522368085633455E-2</c:v>
                </c:pt>
                <c:pt idx="17">
                  <c:v>9.7009760242916021E-2</c:v>
                </c:pt>
                <c:pt idx="18">
                  <c:v>9.8480625820673184E-2</c:v>
                </c:pt>
                <c:pt idx="19">
                  <c:v>0.10021206765629018</c:v>
                </c:pt>
                <c:pt idx="20">
                  <c:v>0.10193394351491482</c:v>
                </c:pt>
                <c:pt idx="21">
                  <c:v>0.10323888299598406</c:v>
                </c:pt>
                <c:pt idx="22">
                  <c:v>0.10447703276838345</c:v>
                </c:pt>
                <c:pt idx="23">
                  <c:v>0.10571428639645197</c:v>
                </c:pt>
                <c:pt idx="24">
                  <c:v>0.10692793699042456</c:v>
                </c:pt>
                <c:pt idx="25">
                  <c:v>0.11005233014270512</c:v>
                </c:pt>
                <c:pt idx="26">
                  <c:v>0.11325563736374863</c:v>
                </c:pt>
                <c:pt idx="27">
                  <c:v>0.1164185833399576</c:v>
                </c:pt>
                <c:pt idx="28">
                  <c:v>0.11954157503393181</c:v>
                </c:pt>
                <c:pt idx="29">
                  <c:v>0.12262501733167436</c:v>
                </c:pt>
                <c:pt idx="30">
                  <c:v>0.13317195853130617</c:v>
                </c:pt>
                <c:pt idx="31">
                  <c:v>0.14382557386189534</c:v>
                </c:pt>
                <c:pt idx="32">
                  <c:v>0.15429908058942016</c:v>
                </c:pt>
                <c:pt idx="33">
                  <c:v>0.16486439453463317</c:v>
                </c:pt>
                <c:pt idx="34">
                  <c:v>0.17524601435937814</c:v>
                </c:pt>
                <c:pt idx="35">
                  <c:v>0.18554152780792962</c:v>
                </c:pt>
                <c:pt idx="36">
                  <c:v>0.19554008691980315</c:v>
                </c:pt>
                <c:pt idx="37">
                  <c:v>0.20542906062870603</c:v>
                </c:pt>
                <c:pt idx="38">
                  <c:v>0.21520929383837259</c:v>
                </c:pt>
                <c:pt idx="39">
                  <c:v>0.22488163277179835</c:v>
                </c:pt>
                <c:pt idx="40">
                  <c:v>0.23265725351387245</c:v>
                </c:pt>
                <c:pt idx="41">
                  <c:v>0.24050987674197788</c:v>
                </c:pt>
                <c:pt idx="42">
                  <c:v>0.23942403795493783</c:v>
                </c:pt>
                <c:pt idx="43">
                  <c:v>0.24716867515856888</c:v>
                </c:pt>
                <c:pt idx="44">
                  <c:v>0.25483640538064384</c:v>
                </c:pt>
                <c:pt idx="45">
                  <c:v>0.26243497568306873</c:v>
                </c:pt>
                <c:pt idx="46">
                  <c:v>0.27892276853976555</c:v>
                </c:pt>
                <c:pt idx="47">
                  <c:v>0.28659922397936838</c:v>
                </c:pt>
                <c:pt idx="48">
                  <c:v>0.29422037507653193</c:v>
                </c:pt>
                <c:pt idx="49">
                  <c:v>0.30178681733896057</c:v>
                </c:pt>
                <c:pt idx="50">
                  <c:v>0.30929062883803754</c:v>
                </c:pt>
                <c:pt idx="51">
                  <c:v>0.31675791494628469</c:v>
                </c:pt>
                <c:pt idx="52">
                  <c:v>0.32416371931460486</c:v>
                </c:pt>
                <c:pt idx="53">
                  <c:v>0.32301667438929671</c:v>
                </c:pt>
                <c:pt idx="54">
                  <c:v>0.3218777184189528</c:v>
                </c:pt>
                <c:pt idx="55">
                  <c:v>0.32917857355273572</c:v>
                </c:pt>
                <c:pt idx="56">
                  <c:v>0.32864563468567781</c:v>
                </c:pt>
                <c:pt idx="57">
                  <c:v>0.32811441868133678</c:v>
                </c:pt>
                <c:pt idx="58">
                  <c:v>0.32758491719879568</c:v>
                </c:pt>
                <c:pt idx="59">
                  <c:v>0.32705712195089204</c:v>
                </c:pt>
                <c:pt idx="60">
                  <c:v>0.32653102470378614</c:v>
                </c:pt>
                <c:pt idx="61">
                  <c:v>0.33409748174683268</c:v>
                </c:pt>
                <c:pt idx="62">
                  <c:v>0.3329398945232962</c:v>
                </c:pt>
                <c:pt idx="63">
                  <c:v>0.33126239306587313</c:v>
                </c:pt>
                <c:pt idx="64">
                  <c:v>0.33914405378573553</c:v>
                </c:pt>
                <c:pt idx="65">
                  <c:v>0.34687224908316205</c:v>
                </c:pt>
                <c:pt idx="66">
                  <c:v>0.35546670020892063</c:v>
                </c:pt>
                <c:pt idx="67">
                  <c:v>0.36317711163404581</c:v>
                </c:pt>
                <c:pt idx="68">
                  <c:v>0.37131098386599126</c:v>
                </c:pt>
                <c:pt idx="69">
                  <c:v>0.37491486359982823</c:v>
                </c:pt>
                <c:pt idx="70">
                  <c:v>0.388359211217773</c:v>
                </c:pt>
                <c:pt idx="71">
                  <c:v>0.40488238088110751</c:v>
                </c:pt>
                <c:pt idx="72">
                  <c:v>0.4146794274486833</c:v>
                </c:pt>
                <c:pt idx="73">
                  <c:v>0.42159039197225473</c:v>
                </c:pt>
                <c:pt idx="74">
                  <c:v>0.42900021592016324</c:v>
                </c:pt>
                <c:pt idx="75">
                  <c:v>0.43612080396328107</c:v>
                </c:pt>
                <c:pt idx="76">
                  <c:v>0.44317574566629614</c:v>
                </c:pt>
                <c:pt idx="77">
                  <c:v>0.45015427509094541</c:v>
                </c:pt>
                <c:pt idx="78">
                  <c:v>0.45696257641880628</c:v>
                </c:pt>
                <c:pt idx="79">
                  <c:v>0.46419412946968724</c:v>
                </c:pt>
                <c:pt idx="80">
                  <c:v>0.4714923400525019</c:v>
                </c:pt>
                <c:pt idx="81">
                  <c:v>0.47861772986562756</c:v>
                </c:pt>
                <c:pt idx="82">
                  <c:v>0.48569022764770281</c:v>
                </c:pt>
                <c:pt idx="83">
                  <c:v>0.49284772797911325</c:v>
                </c:pt>
                <c:pt idx="84">
                  <c:v>0.49967888547794376</c:v>
                </c:pt>
                <c:pt idx="85">
                  <c:v>0.50713169371603739</c:v>
                </c:pt>
                <c:pt idx="86">
                  <c:v>0.51427448994513481</c:v>
                </c:pt>
                <c:pt idx="87">
                  <c:v>0.52260125984725248</c:v>
                </c:pt>
                <c:pt idx="88">
                  <c:v>0.53091509739130582</c:v>
                </c:pt>
                <c:pt idx="89">
                  <c:v>0.5385016428775824</c:v>
                </c:pt>
                <c:pt idx="90">
                  <c:v>0.54706624570122153</c:v>
                </c:pt>
                <c:pt idx="91">
                  <c:v>0.55619632817203701</c:v>
                </c:pt>
                <c:pt idx="92">
                  <c:v>0.56476100375356753</c:v>
                </c:pt>
                <c:pt idx="93">
                  <c:v>0.57316378909707422</c:v>
                </c:pt>
                <c:pt idx="94">
                  <c:v>0.57957092120240306</c:v>
                </c:pt>
                <c:pt idx="95">
                  <c:v>0.58596463121443909</c:v>
                </c:pt>
                <c:pt idx="96">
                  <c:v>0.5915785913910655</c:v>
                </c:pt>
                <c:pt idx="97">
                  <c:v>0.59624872875837287</c:v>
                </c:pt>
                <c:pt idx="98">
                  <c:v>0.60134313420541974</c:v>
                </c:pt>
                <c:pt idx="99">
                  <c:v>0.60718388086245445</c:v>
                </c:pt>
                <c:pt idx="100">
                  <c:v>0.61332072013897732</c:v>
                </c:pt>
                <c:pt idx="101">
                  <c:v>0.61959428048610543</c:v>
                </c:pt>
                <c:pt idx="102">
                  <c:v>0.62537834405984472</c:v>
                </c:pt>
                <c:pt idx="103">
                  <c:v>0.61978528161425306</c:v>
                </c:pt>
                <c:pt idx="104">
                  <c:v>0.61421220465820003</c:v>
                </c:pt>
                <c:pt idx="105">
                  <c:v>0.60928418792711825</c:v>
                </c:pt>
                <c:pt idx="106">
                  <c:v>0.60405364707513898</c:v>
                </c:pt>
                <c:pt idx="107">
                  <c:v>0.5995969516086368</c:v>
                </c:pt>
                <c:pt idx="108">
                  <c:v>0.59363232390418741</c:v>
                </c:pt>
                <c:pt idx="109">
                  <c:v>0.58828398504419344</c:v>
                </c:pt>
                <c:pt idx="110">
                  <c:v>0.58221667755172279</c:v>
                </c:pt>
                <c:pt idx="111">
                  <c:v>0.57662948869689601</c:v>
                </c:pt>
                <c:pt idx="112">
                  <c:v>0.57149274072905887</c:v>
                </c:pt>
                <c:pt idx="113">
                  <c:v>0.55558777116774816</c:v>
                </c:pt>
                <c:pt idx="114">
                  <c:v>0.54094664982263319</c:v>
                </c:pt>
                <c:pt idx="115">
                  <c:v>0.53942024011656642</c:v>
                </c:pt>
                <c:pt idx="116">
                  <c:v>0.53245006098370085</c:v>
                </c:pt>
                <c:pt idx="117">
                  <c:v>0.52525467634873546</c:v>
                </c:pt>
                <c:pt idx="118">
                  <c:v>0.51985297121333385</c:v>
                </c:pt>
                <c:pt idx="119">
                  <c:v>0.50222585810386322</c:v>
                </c:pt>
                <c:pt idx="120">
                  <c:v>0.48297713335217185</c:v>
                </c:pt>
                <c:pt idx="121">
                  <c:v>0.43260335784694159</c:v>
                </c:pt>
                <c:pt idx="122">
                  <c:v>0.38342474183392367</c:v>
                </c:pt>
                <c:pt idx="123">
                  <c:v>0.33234330201285239</c:v>
                </c:pt>
                <c:pt idx="124">
                  <c:v>0.28263702419875558</c:v>
                </c:pt>
                <c:pt idx="125">
                  <c:v>0.23472903242135246</c:v>
                </c:pt>
                <c:pt idx="126">
                  <c:v>0.18770720743357988</c:v>
                </c:pt>
                <c:pt idx="127">
                  <c:v>0.1419355429650633</c:v>
                </c:pt>
                <c:pt idx="128">
                  <c:v>0.13015784468699512</c:v>
                </c:pt>
                <c:pt idx="129">
                  <c:v>0.11824200630154277</c:v>
                </c:pt>
                <c:pt idx="130">
                  <c:v>0.10591820031780984</c:v>
                </c:pt>
                <c:pt idx="131">
                  <c:v>9.4108808185272938E-2</c:v>
                </c:pt>
                <c:pt idx="132">
                  <c:v>8.2931990111012502E-2</c:v>
                </c:pt>
                <c:pt idx="133">
                  <c:v>7.1703783754080694E-2</c:v>
                </c:pt>
                <c:pt idx="134">
                  <c:v>6.2065550167705284E-2</c:v>
                </c:pt>
                <c:pt idx="135">
                  <c:v>5.2542397654078039E-2</c:v>
                </c:pt>
                <c:pt idx="136">
                  <c:v>4.3035229913835106E-2</c:v>
                </c:pt>
                <c:pt idx="137">
                  <c:v>3.3474476836766659E-2</c:v>
                </c:pt>
                <c:pt idx="138">
                  <c:v>3.3450543702707961E-2</c:v>
                </c:pt>
                <c:pt idx="139">
                  <c:v>3.3498444242616374E-2</c:v>
                </c:pt>
                <c:pt idx="140">
                  <c:v>3.423377594550308E-2</c:v>
                </c:pt>
                <c:pt idx="141">
                  <c:v>3.5444060953677428E-2</c:v>
                </c:pt>
                <c:pt idx="142">
                  <c:v>3.7504926191178962E-2</c:v>
                </c:pt>
                <c:pt idx="143">
                  <c:v>7.307278476589045E-2</c:v>
                </c:pt>
                <c:pt idx="144">
                  <c:v>2.1706854086411331E-2</c:v>
                </c:pt>
                <c:pt idx="145">
                  <c:v>1.3293397732389807E-2</c:v>
                </c:pt>
                <c:pt idx="146">
                  <c:v>1.3098731446410411E-2</c:v>
                </c:pt>
                <c:pt idx="147">
                  <c:v>7.7838921825350354E-3</c:v>
                </c:pt>
                <c:pt idx="148">
                  <c:v>2.5674915591139651E-3</c:v>
                </c:pt>
                <c:pt idx="149">
                  <c:v>2.5445896334420231E-3</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numCache>
            </c:numRef>
          </c:val>
          <c:extLst xmlns:c16r2="http://schemas.microsoft.com/office/drawing/2015/06/chart">
            <c:ext xmlns:c16="http://schemas.microsoft.com/office/drawing/2014/chart" uri="{C3380CC4-5D6E-409C-BE32-E72D297353CC}">
              <c16:uniqueId val="{00000001-07FF-4207-A3D4-23EDCDB9D75C}"/>
            </c:ext>
          </c:extLst>
        </c:ser>
        <c:ser>
          <c:idx val="1"/>
          <c:order val="2"/>
          <c:tx>
            <c:strRef>
              <c:f>COMPIL!$D$574</c:f>
              <c:strCache>
                <c:ptCount val="1"/>
                <c:pt idx="0">
                  <c:v>Vélo</c:v>
                </c:pt>
              </c:strCache>
            </c:strRef>
          </c:tx>
          <c:spPr>
            <a:solidFill>
              <a:srgbClr val="727CA3">
                <a:lumMod val="50000"/>
              </a:srgbClr>
            </a:solidFill>
            <a:ln>
              <a:noFill/>
            </a:ln>
          </c:spPr>
          <c:cat>
            <c:numRef>
              <c:f>COMPIL!$E$572:$HN$572</c:f>
              <c:numCache>
                <c:formatCode>General</c:formatCode>
                <c:ptCount val="218"/>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numCache>
            </c:numRef>
          </c:cat>
          <c:val>
            <c:numRef>
              <c:f>COMPIL!$E$574:$HN$574</c:f>
              <c:numCache>
                <c:formatCode>0.0</c:formatCode>
                <c:ptCount val="2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3.6107644218042606E-3</c:v>
                </c:pt>
                <c:pt idx="81">
                  <c:v>3.5973130782411102E-3</c:v>
                </c:pt>
                <c:pt idx="82">
                  <c:v>5.3759423767450734E-3</c:v>
                </c:pt>
                <c:pt idx="83">
                  <c:v>5.3575558693256219E-3</c:v>
                </c:pt>
                <c:pt idx="84">
                  <c:v>5.3363305981483497E-3</c:v>
                </c:pt>
                <c:pt idx="85">
                  <c:v>7.0964838723150715E-3</c:v>
                </c:pt>
                <c:pt idx="86">
                  <c:v>7.0742283531209475E-3</c:v>
                </c:pt>
                <c:pt idx="87">
                  <c:v>8.8359132122481938E-3</c:v>
                </c:pt>
                <c:pt idx="88">
                  <c:v>8.8290516563970002E-3</c:v>
                </c:pt>
                <c:pt idx="89">
                  <c:v>1.0572615002200829E-2</c:v>
                </c:pt>
                <c:pt idx="90">
                  <c:v>1.0569972773230416E-2</c:v>
                </c:pt>
                <c:pt idx="91">
                  <c:v>1.2341195982610499E-2</c:v>
                </c:pt>
                <c:pt idx="92">
                  <c:v>1.2338110143593017E-2</c:v>
                </c:pt>
                <c:pt idx="93">
                  <c:v>1.4093297030973891E-2</c:v>
                </c:pt>
                <c:pt idx="94">
                  <c:v>1.583833472693387E-2</c:v>
                </c:pt>
                <c:pt idx="95">
                  <c:v>2.661071290833129E-2</c:v>
                </c:pt>
                <c:pt idx="96">
                  <c:v>3.7312211300121259E-2</c:v>
                </c:pt>
                <c:pt idx="97">
                  <c:v>4.7890067090083241E-2</c:v>
                </c:pt>
                <c:pt idx="98">
                  <c:v>5.8431162931507033E-2</c:v>
                </c:pt>
                <c:pt idx="99">
                  <c:v>6.8995720606301214E-2</c:v>
                </c:pt>
                <c:pt idx="100">
                  <c:v>7.9563439530993998E-2</c:v>
                </c:pt>
                <c:pt idx="101">
                  <c:v>9.0126293023019166E-2</c:v>
                </c:pt>
                <c:pt idx="102">
                  <c:v>0.10059068550172438</c:v>
                </c:pt>
                <c:pt idx="103">
                  <c:v>0.11101761901652304</c:v>
                </c:pt>
                <c:pt idx="104">
                  <c:v>0.128984562978222</c:v>
                </c:pt>
                <c:pt idx="105">
                  <c:v>0.14703829562842835</c:v>
                </c:pt>
                <c:pt idx="106">
                  <c:v>0.16498000971534607</c:v>
                </c:pt>
                <c:pt idx="107">
                  <c:v>0.18310847558216412</c:v>
                </c:pt>
                <c:pt idx="108">
                  <c:v>0.20072705883165781</c:v>
                </c:pt>
                <c:pt idx="109">
                  <c:v>0.21847426369708556</c:v>
                </c:pt>
                <c:pt idx="110">
                  <c:v>0.23586925470218209</c:v>
                </c:pt>
                <c:pt idx="111">
                  <c:v>0.25336358983615404</c:v>
                </c:pt>
                <c:pt idx="112">
                  <c:v>0.27099072644119254</c:v>
                </c:pt>
                <c:pt idx="113">
                  <c:v>0.28821168522298291</c:v>
                </c:pt>
                <c:pt idx="114">
                  <c:v>0.30098088855317484</c:v>
                </c:pt>
                <c:pt idx="115">
                  <c:v>0.32155444684821066</c:v>
                </c:pt>
                <c:pt idx="116">
                  <c:v>0.33974044208437865</c:v>
                </c:pt>
                <c:pt idx="117">
                  <c:v>0.35847001683273005</c:v>
                </c:pt>
                <c:pt idx="118">
                  <c:v>0.37924685409566794</c:v>
                </c:pt>
                <c:pt idx="119">
                  <c:v>0.39148047751385462</c:v>
                </c:pt>
                <c:pt idx="120">
                  <c:v>0.40214504382095162</c:v>
                </c:pt>
                <c:pt idx="121">
                  <c:v>0.41327775071987877</c:v>
                </c:pt>
                <c:pt idx="122">
                  <c:v>0.41589732808847096</c:v>
                </c:pt>
                <c:pt idx="123">
                  <c:v>0.4155548246802156</c:v>
                </c:pt>
                <c:pt idx="124">
                  <c:v>0.41552915264813894</c:v>
                </c:pt>
                <c:pt idx="125">
                  <c:v>0.41683412652661805</c:v>
                </c:pt>
                <c:pt idx="126">
                  <c:v>0.41852918065195588</c:v>
                </c:pt>
                <c:pt idx="127">
                  <c:v>0.42215293962493694</c:v>
                </c:pt>
                <c:pt idx="128">
                  <c:v>0.42534945391581946</c:v>
                </c:pt>
                <c:pt idx="129">
                  <c:v>0.4490926719184124</c:v>
                </c:pt>
                <c:pt idx="130">
                  <c:v>0.47035776599730578</c:v>
                </c:pt>
                <c:pt idx="131">
                  <c:v>0.49276355525799426</c:v>
                </c:pt>
                <c:pt idx="132">
                  <c:v>0.51797845683352584</c:v>
                </c:pt>
                <c:pt idx="133">
                  <c:v>0.54280434430659219</c:v>
                </c:pt>
                <c:pt idx="134">
                  <c:v>0.56718879053527771</c:v>
                </c:pt>
                <c:pt idx="135">
                  <c:v>0.59784547241557351</c:v>
                </c:pt>
                <c:pt idx="136">
                  <c:v>0.62881671351141488</c:v>
                </c:pt>
                <c:pt idx="137" formatCode="0.00">
                  <c:v>0.65904549996226192</c:v>
                </c:pt>
                <c:pt idx="138" formatCode="0.00">
                  <c:v>0.68908120027578412</c:v>
                </c:pt>
                <c:pt idx="139" formatCode="0.00">
                  <c:v>0.66457731467079828</c:v>
                </c:pt>
                <c:pt idx="140" formatCode="0.00">
                  <c:v>0.57868630335741444</c:v>
                </c:pt>
                <c:pt idx="141" formatCode="0.00">
                  <c:v>0.52786400434547998</c:v>
                </c:pt>
                <c:pt idx="142" formatCode="0.00">
                  <c:v>0.53054351705789349</c:v>
                </c:pt>
                <c:pt idx="143" formatCode="0.00">
                  <c:v>0.375580722238401</c:v>
                </c:pt>
                <c:pt idx="144" formatCode="0.00">
                  <c:v>0.69817945955949534</c:v>
                </c:pt>
                <c:pt idx="145" formatCode="0.00">
                  <c:v>0.6841103520620746</c:v>
                </c:pt>
                <c:pt idx="146" formatCode="0.00">
                  <c:v>0.65546314803544548</c:v>
                </c:pt>
                <c:pt idx="147" formatCode="0.00">
                  <c:v>0.63072860107747852</c:v>
                </c:pt>
                <c:pt idx="148" formatCode="0.00">
                  <c:v>0.60587372292180885</c:v>
                </c:pt>
                <c:pt idx="149" formatCode="0.00">
                  <c:v>0.58237459032785177</c:v>
                </c:pt>
                <c:pt idx="150" formatCode="0.00">
                  <c:v>0.55050395748348968</c:v>
                </c:pt>
                <c:pt idx="151">
                  <c:v>0.52857441374100012</c:v>
                </c:pt>
                <c:pt idx="152">
                  <c:v>0.50725235687408476</c:v>
                </c:pt>
                <c:pt idx="153">
                  <c:v>0.4863688938207657</c:v>
                </c:pt>
                <c:pt idx="154">
                  <c:v>0.46561189115553664</c:v>
                </c:pt>
                <c:pt idx="155">
                  <c:v>0.44446771793617201</c:v>
                </c:pt>
                <c:pt idx="156">
                  <c:v>0.42329092436091503</c:v>
                </c:pt>
                <c:pt idx="157">
                  <c:v>0.40202719849993601</c:v>
                </c:pt>
                <c:pt idx="158">
                  <c:v>0.38116619188138678</c:v>
                </c:pt>
                <c:pt idx="159">
                  <c:v>0.3609701181824137</c:v>
                </c:pt>
                <c:pt idx="160">
                  <c:v>0.34133221361669863</c:v>
                </c:pt>
                <c:pt idx="161">
                  <c:v>0.33365119114497549</c:v>
                </c:pt>
                <c:pt idx="162">
                  <c:v>0.32555726170726296</c:v>
                </c:pt>
                <c:pt idx="163">
                  <c:v>0.31341520730384376</c:v>
                </c:pt>
                <c:pt idx="164">
                  <c:v>0.30602862584479773</c:v>
                </c:pt>
                <c:pt idx="165">
                  <c:v>0.2986843219355676</c:v>
                </c:pt>
                <c:pt idx="166">
                  <c:v>0.29215015673629546</c:v>
                </c:pt>
                <c:pt idx="167">
                  <c:v>0.28555919958299464</c:v>
                </c:pt>
                <c:pt idx="168">
                  <c:v>0.27947342849144013</c:v>
                </c:pt>
                <c:pt idx="169">
                  <c:v>0.27328090378924713</c:v>
                </c:pt>
                <c:pt idx="170">
                  <c:v>0.26699331730448389</c:v>
                </c:pt>
                <c:pt idx="171">
                  <c:v>0.26046427709585179</c:v>
                </c:pt>
                <c:pt idx="172">
                  <c:v>0.25414924745839268</c:v>
                </c:pt>
                <c:pt idx="173">
                  <c:v>0.24813848185300741</c:v>
                </c:pt>
                <c:pt idx="174">
                  <c:v>0.24234250597557475</c:v>
                </c:pt>
                <c:pt idx="175">
                  <c:v>0.24422499492681912</c:v>
                </c:pt>
                <c:pt idx="176">
                  <c:v>0.24646483863455068</c:v>
                </c:pt>
                <c:pt idx="177">
                  <c:v>0.24858318215391342</c:v>
                </c:pt>
                <c:pt idx="178">
                  <c:v>0.25053387955079126</c:v>
                </c:pt>
                <c:pt idx="179">
                  <c:v>0.25266941113761515</c:v>
                </c:pt>
                <c:pt idx="180">
                  <c:v>0.25459477426312466</c:v>
                </c:pt>
                <c:pt idx="181">
                  <c:v>0.25627948490090102</c:v>
                </c:pt>
                <c:pt idx="182">
                  <c:v>0.25247108020436382</c:v>
                </c:pt>
                <c:pt idx="183">
                  <c:v>0.24866618111922684</c:v>
                </c:pt>
                <c:pt idx="184">
                  <c:v>0.24521769374064806</c:v>
                </c:pt>
                <c:pt idx="185">
                  <c:v>0.24172277191856772</c:v>
                </c:pt>
                <c:pt idx="186">
                  <c:v>0.23829756067379454</c:v>
                </c:pt>
                <c:pt idx="187">
                  <c:v>0.23455818456480718</c:v>
                </c:pt>
                <c:pt idx="188">
                  <c:v>0.23079796372168923</c:v>
                </c:pt>
                <c:pt idx="189">
                  <c:v>0.22699785181042595</c:v>
                </c:pt>
                <c:pt idx="190">
                  <c:v>0.22322463850332724</c:v>
                </c:pt>
                <c:pt idx="191">
                  <c:v>0.21966026667819122</c:v>
                </c:pt>
                <c:pt idx="192">
                  <c:v>0.21610530467727518</c:v>
                </c:pt>
                <c:pt idx="193">
                  <c:v>0.21262544723407226</c:v>
                </c:pt>
                <c:pt idx="194">
                  <c:v>0.20940495475811299</c:v>
                </c:pt>
                <c:pt idx="195">
                  <c:v>0.21274402328083977</c:v>
                </c:pt>
                <c:pt idx="196">
                  <c:v>0.21607677893524849</c:v>
                </c:pt>
                <c:pt idx="197">
                  <c:v>0.21940120123029971</c:v>
                </c:pt>
                <c:pt idx="198">
                  <c:v>0.22269406639862344</c:v>
                </c:pt>
                <c:pt idx="199">
                  <c:v>0.2259095183729001</c:v>
                </c:pt>
                <c:pt idx="200">
                  <c:v>0.22846520758166997</c:v>
                </c:pt>
                <c:pt idx="201">
                  <c:v>0.23080732893797426</c:v>
                </c:pt>
                <c:pt idx="202">
                  <c:v>0.23307461504948163</c:v>
                </c:pt>
                <c:pt idx="203">
                  <c:v>0.23532351842573909</c:v>
                </c:pt>
                <c:pt idx="204">
                  <c:v>0.23759004077769236</c:v>
                </c:pt>
                <c:pt idx="205">
                  <c:v>0.23961305938833175</c:v>
                </c:pt>
                <c:pt idx="206">
                  <c:v>0.24169002415720034</c:v>
                </c:pt>
                <c:pt idx="207">
                  <c:v>0.24389924198839974</c:v>
                </c:pt>
                <c:pt idx="208">
                  <c:v>0.24630165713031174</c:v>
                </c:pt>
                <c:pt idx="209">
                  <c:v>0.24871292529549247</c:v>
                </c:pt>
                <c:pt idx="210">
                  <c:v>0.2512240728601442</c:v>
                </c:pt>
                <c:pt idx="211">
                  <c:v>0.25368890845753395</c:v>
                </c:pt>
                <c:pt idx="212">
                  <c:v>0.25612791763108889</c:v>
                </c:pt>
                <c:pt idx="213">
                  <c:v>0.25847748954781108</c:v>
                </c:pt>
                <c:pt idx="214">
                  <c:v>0.26077074585983623</c:v>
                </c:pt>
                <c:pt idx="215">
                  <c:v>0.26309672114166183</c:v>
                </c:pt>
                <c:pt idx="216">
                  <c:v>0.26562800117042279</c:v>
                </c:pt>
                <c:pt idx="217">
                  <c:v>0.30413427929550219</c:v>
                </c:pt>
              </c:numCache>
            </c:numRef>
          </c:val>
          <c:extLst xmlns:c16r2="http://schemas.microsoft.com/office/drawing/2015/06/chart">
            <c:ext xmlns:c16="http://schemas.microsoft.com/office/drawing/2014/chart" uri="{C3380CC4-5D6E-409C-BE32-E72D297353CC}">
              <c16:uniqueId val="{00000002-07FF-4207-A3D4-23EDCDB9D75C}"/>
            </c:ext>
          </c:extLst>
        </c:ser>
        <c:ser>
          <c:idx val="4"/>
          <c:order val="3"/>
          <c:tx>
            <c:strRef>
              <c:f>COMPIL!$D$577</c:f>
              <c:strCache>
                <c:ptCount val="1"/>
                <c:pt idx="0">
                  <c:v>Ferroviaire</c:v>
                </c:pt>
              </c:strCache>
            </c:strRef>
          </c:tx>
          <c:spPr>
            <a:solidFill>
              <a:srgbClr val="00B050"/>
            </a:solidFill>
          </c:spPr>
          <c:cat>
            <c:numRef>
              <c:f>COMPIL!$E$572:$HN$572</c:f>
              <c:numCache>
                <c:formatCode>General</c:formatCode>
                <c:ptCount val="218"/>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numCache>
            </c:numRef>
          </c:cat>
          <c:val>
            <c:numRef>
              <c:f>COMPIL!$E$577:$HN$577</c:f>
              <c:numCache>
                <c:formatCode>0.0</c:formatCode>
                <c:ptCount val="2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8.8076858731976886E-3</c:v>
                </c:pt>
                <c:pt idx="42">
                  <c:v>9.5650052616204836E-3</c:v>
                </c:pt>
                <c:pt idx="43">
                  <c:v>1.5076098966333253E-2</c:v>
                </c:pt>
                <c:pt idx="44">
                  <c:v>1.8167337694706888E-2</c:v>
                </c:pt>
                <c:pt idx="45">
                  <c:v>1.9658050612963947E-2</c:v>
                </c:pt>
                <c:pt idx="46">
                  <c:v>2.5855200454528826E-2</c:v>
                </c:pt>
                <c:pt idx="47">
                  <c:v>3.3568312240007739E-2</c:v>
                </c:pt>
                <c:pt idx="48">
                  <c:v>3.3447392275719433E-2</c:v>
                </c:pt>
                <c:pt idx="49">
                  <c:v>4.262799346039893E-2</c:v>
                </c:pt>
                <c:pt idx="50">
                  <c:v>5.7147332169824663E-2</c:v>
                </c:pt>
                <c:pt idx="51">
                  <c:v>6.1562425012335928E-2</c:v>
                </c:pt>
                <c:pt idx="52">
                  <c:v>7.5912970342154648E-2</c:v>
                </c:pt>
                <c:pt idx="53">
                  <c:v>8.7869704446526586E-2</c:v>
                </c:pt>
                <c:pt idx="54">
                  <c:v>0.10431046108432059</c:v>
                </c:pt>
                <c:pt idx="55">
                  <c:v>0.13808239789478052</c:v>
                </c:pt>
                <c:pt idx="56">
                  <c:v>0.13937377535503248</c:v>
                </c:pt>
                <c:pt idx="57">
                  <c:v>0.15049212173456877</c:v>
                </c:pt>
                <c:pt idx="58">
                  <c:v>0.15855449752059253</c:v>
                </c:pt>
                <c:pt idx="59">
                  <c:v>0.20352733604549891</c:v>
                </c:pt>
                <c:pt idx="60">
                  <c:v>0.18965328314688354</c:v>
                </c:pt>
                <c:pt idx="61">
                  <c:v>0.20196005076381568</c:v>
                </c:pt>
                <c:pt idx="62">
                  <c:v>0.21323116840256048</c:v>
                </c:pt>
                <c:pt idx="63">
                  <c:v>0.22332296161744253</c:v>
                </c:pt>
                <c:pt idx="64">
                  <c:v>0.23430153256732059</c:v>
                </c:pt>
                <c:pt idx="65">
                  <c:v>0.24586730298998077</c:v>
                </c:pt>
                <c:pt idx="66">
                  <c:v>0.25064014531529039</c:v>
                </c:pt>
                <c:pt idx="67">
                  <c:v>0.31574233320388134</c:v>
                </c:pt>
                <c:pt idx="68">
                  <c:v>0.28562383374307027</c:v>
                </c:pt>
                <c:pt idx="69">
                  <c:v>0.29594742794749634</c:v>
                </c:pt>
                <c:pt idx="70">
                  <c:v>0.31109632188561748</c:v>
                </c:pt>
                <c:pt idx="71">
                  <c:v>0.34074996406385027</c:v>
                </c:pt>
                <c:pt idx="72">
                  <c:v>0.31812453381348882</c:v>
                </c:pt>
                <c:pt idx="73">
                  <c:v>0.32082361990155783</c:v>
                </c:pt>
                <c:pt idx="74">
                  <c:v>0.32687838949541181</c:v>
                </c:pt>
                <c:pt idx="75">
                  <c:v>0.3496017222743717</c:v>
                </c:pt>
                <c:pt idx="76">
                  <c:v>0.36114948591083873</c:v>
                </c:pt>
                <c:pt idx="77">
                  <c:v>0.35293375916441755</c:v>
                </c:pt>
                <c:pt idx="78">
                  <c:v>0.41640805299653533</c:v>
                </c:pt>
                <c:pt idx="79">
                  <c:v>0.37732907944147753</c:v>
                </c:pt>
                <c:pt idx="80">
                  <c:v>0.41987119028768122</c:v>
                </c:pt>
                <c:pt idx="81">
                  <c:v>0.45053958707794078</c:v>
                </c:pt>
                <c:pt idx="82">
                  <c:v>0.48026671055965953</c:v>
                </c:pt>
                <c:pt idx="83">
                  <c:v>0.49853716784034446</c:v>
                </c:pt>
                <c:pt idx="84">
                  <c:v>0.48522829111481686</c:v>
                </c:pt>
                <c:pt idx="85">
                  <c:v>0.49455584508390432</c:v>
                </c:pt>
                <c:pt idx="86">
                  <c:v>0.50075207114624931</c:v>
                </c:pt>
                <c:pt idx="87">
                  <c:v>0.50528912546502514</c:v>
                </c:pt>
                <c:pt idx="88">
                  <c:v>0.51403832608350331</c:v>
                </c:pt>
                <c:pt idx="89">
                  <c:v>0.60277939957237914</c:v>
                </c:pt>
                <c:pt idx="90">
                  <c:v>0.55422202372911711</c:v>
                </c:pt>
                <c:pt idx="91">
                  <c:v>0.57852281546801188</c:v>
                </c:pt>
                <c:pt idx="92">
                  <c:v>0.6450601074441078</c:v>
                </c:pt>
                <c:pt idx="93">
                  <c:v>0.6980391311524955</c:v>
                </c:pt>
                <c:pt idx="94">
                  <c:v>0.72183560923636658</c:v>
                </c:pt>
                <c:pt idx="95">
                  <c:v>0.74208185076141631</c:v>
                </c:pt>
                <c:pt idx="96">
                  <c:v>0.77526828387731139</c:v>
                </c:pt>
                <c:pt idx="97">
                  <c:v>0.79314299974859415</c:v>
                </c:pt>
                <c:pt idx="98">
                  <c:v>0.81150111536371539</c:v>
                </c:pt>
                <c:pt idx="99">
                  <c:v>0.85158058547413806</c:v>
                </c:pt>
                <c:pt idx="100">
                  <c:v>0.99906902343531689</c:v>
                </c:pt>
                <c:pt idx="101">
                  <c:v>0.93586987078368278</c:v>
                </c:pt>
                <c:pt idx="102">
                  <c:v>0.96177190085872744</c:v>
                </c:pt>
                <c:pt idx="103">
                  <c:v>0.9806985310626376</c:v>
                </c:pt>
                <c:pt idx="104">
                  <c:v>1.0201686792246383</c:v>
                </c:pt>
                <c:pt idx="105">
                  <c:v>1.0674514747789525</c:v>
                </c:pt>
                <c:pt idx="106">
                  <c:v>1.1209473524922176</c:v>
                </c:pt>
                <c:pt idx="107">
                  <c:v>1.168942534439164</c:v>
                </c:pt>
                <c:pt idx="108">
                  <c:v>1.2275324735610382</c:v>
                </c:pt>
                <c:pt idx="109">
                  <c:v>1.2597942719003627</c:v>
                </c:pt>
                <c:pt idx="110">
                  <c:v>1.3107563173291532</c:v>
                </c:pt>
                <c:pt idx="111">
                  <c:v>1.3692853775475131</c:v>
                </c:pt>
                <c:pt idx="112">
                  <c:v>1.4218623949413705</c:v>
                </c:pt>
                <c:pt idx="113">
                  <c:v>1.5130801985125024</c:v>
                </c:pt>
                <c:pt idx="114">
                  <c:v>1.1335879630810317</c:v>
                </c:pt>
                <c:pt idx="115">
                  <c:v>0.82165863446668153</c:v>
                </c:pt>
                <c:pt idx="116">
                  <c:v>0.91841757935220247</c:v>
                </c:pt>
                <c:pt idx="117">
                  <c:v>0.9394951053155256</c:v>
                </c:pt>
                <c:pt idx="118">
                  <c:v>1.0887807853041518</c:v>
                </c:pt>
                <c:pt idx="119">
                  <c:v>1.6936437699859208</c:v>
                </c:pt>
                <c:pt idx="120">
                  <c:v>1.824573157782504</c:v>
                </c:pt>
                <c:pt idx="121">
                  <c:v>2.0781060340311743</c:v>
                </c:pt>
                <c:pt idx="122">
                  <c:v>2.1896770457175649</c:v>
                </c:pt>
                <c:pt idx="123">
                  <c:v>2.3122398535607327</c:v>
                </c:pt>
                <c:pt idx="124">
                  <c:v>2.2318628047129012</c:v>
                </c:pt>
                <c:pt idx="125">
                  <c:v>2.3190628933581365</c:v>
                </c:pt>
                <c:pt idx="126">
                  <c:v>2.208150394439202</c:v>
                </c:pt>
                <c:pt idx="127">
                  <c:v>2.0535254870581685</c:v>
                </c:pt>
                <c:pt idx="128">
                  <c:v>2.123245311338509</c:v>
                </c:pt>
                <c:pt idx="129">
                  <c:v>2.2024870372601608</c:v>
                </c:pt>
                <c:pt idx="130">
                  <c:v>2.2565832044345302</c:v>
                </c:pt>
                <c:pt idx="131">
                  <c:v>2.236400147486088</c:v>
                </c:pt>
                <c:pt idx="132">
                  <c:v>2.015099149615732</c:v>
                </c:pt>
                <c:pt idx="133">
                  <c:v>1.9600457078273938</c:v>
                </c:pt>
                <c:pt idx="134">
                  <c:v>1.8769418628808587</c:v>
                </c:pt>
                <c:pt idx="135">
                  <c:v>1.8305362996800227</c:v>
                </c:pt>
                <c:pt idx="136">
                  <c:v>1.8854313555381808</c:v>
                </c:pt>
                <c:pt idx="137">
                  <c:v>2.1389380561703768</c:v>
                </c:pt>
                <c:pt idx="138">
                  <c:v>1.8162835672801214</c:v>
                </c:pt>
                <c:pt idx="139">
                  <c:v>1.7183891179421724</c:v>
                </c:pt>
                <c:pt idx="140">
                  <c:v>1.5233201782480674</c:v>
                </c:pt>
                <c:pt idx="141">
                  <c:v>1.5771749320245141</c:v>
                </c:pt>
                <c:pt idx="142">
                  <c:v>2.0197934526931824</c:v>
                </c:pt>
                <c:pt idx="143">
                  <c:v>2.4004028249684013</c:v>
                </c:pt>
                <c:pt idx="144">
                  <c:v>1.4540121102919057</c:v>
                </c:pt>
                <c:pt idx="145">
                  <c:v>2.2095882608552144</c:v>
                </c:pt>
                <c:pt idx="146">
                  <c:v>2.5674064003506341</c:v>
                </c:pt>
                <c:pt idx="147">
                  <c:v>2.5289913949021825</c:v>
                </c:pt>
                <c:pt idx="148">
                  <c:v>2.482053492005873</c:v>
                </c:pt>
                <c:pt idx="149">
                  <c:v>2.3990059400092409</c:v>
                </c:pt>
                <c:pt idx="150">
                  <c:v>2.174009540400339</c:v>
                </c:pt>
                <c:pt idx="151">
                  <c:v>2.238905024152551</c:v>
                </c:pt>
                <c:pt idx="152">
                  <c:v>2.2526627662490473</c:v>
                </c:pt>
                <c:pt idx="153">
                  <c:v>2.0370876887974698</c:v>
                </c:pt>
                <c:pt idx="154">
                  <c:v>2.0717715407084798</c:v>
                </c:pt>
                <c:pt idx="155">
                  <c:v>2.1459135169660311</c:v>
                </c:pt>
                <c:pt idx="156">
                  <c:v>2.3260351987578991</c:v>
                </c:pt>
                <c:pt idx="157">
                  <c:v>2.4211477442492497</c:v>
                </c:pt>
                <c:pt idx="158">
                  <c:v>2.3861015619523003</c:v>
                </c:pt>
                <c:pt idx="159">
                  <c:v>2.3438834901555698</c:v>
                </c:pt>
                <c:pt idx="160">
                  <c:v>2.3263532460552234</c:v>
                </c:pt>
                <c:pt idx="161">
                  <c:v>2.3805678380669222</c:v>
                </c:pt>
                <c:pt idx="162">
                  <c:v>2.4863046158440465</c:v>
                </c:pt>
                <c:pt idx="163">
                  <c:v>2.5013986762797802</c:v>
                </c:pt>
                <c:pt idx="164">
                  <c:v>2.5404272265555896</c:v>
                </c:pt>
                <c:pt idx="165">
                  <c:v>2.5246756611276342</c:v>
                </c:pt>
                <c:pt idx="166">
                  <c:v>2.5302037581307424</c:v>
                </c:pt>
                <c:pt idx="167">
                  <c:v>2.5015352624142855</c:v>
                </c:pt>
                <c:pt idx="168">
                  <c:v>2.3200287967748574</c:v>
                </c:pt>
                <c:pt idx="169">
                  <c:v>2.4930949775669053</c:v>
                </c:pt>
                <c:pt idx="170">
                  <c:v>2.561163172971328</c:v>
                </c:pt>
                <c:pt idx="171">
                  <c:v>2.5597557022811794</c:v>
                </c:pt>
                <c:pt idx="172">
                  <c:v>2.647032410983436</c:v>
                </c:pt>
                <c:pt idx="173">
                  <c:v>2.7121865839870472</c:v>
                </c:pt>
                <c:pt idx="174">
                  <c:v>2.8325306041634657</c:v>
                </c:pt>
                <c:pt idx="175">
                  <c:v>2.9993239231209965</c:v>
                </c:pt>
                <c:pt idx="176">
                  <c:v>3.0195734617946104</c:v>
                </c:pt>
                <c:pt idx="177">
                  <c:v>3.0151514304563678</c:v>
                </c:pt>
                <c:pt idx="178">
                  <c:v>3.1319501741502949</c:v>
                </c:pt>
                <c:pt idx="179">
                  <c:v>3.1302852449992948</c:v>
                </c:pt>
                <c:pt idx="180">
                  <c:v>3.16653877831118</c:v>
                </c:pt>
                <c:pt idx="181">
                  <c:v>3.2233549518985498</c:v>
                </c:pt>
                <c:pt idx="182">
                  <c:v>3.2902937257576355</c:v>
                </c:pt>
                <c:pt idx="183">
                  <c:v>3.3600135167744396</c:v>
                </c:pt>
                <c:pt idx="184">
                  <c:v>3.4488004515008632</c:v>
                </c:pt>
                <c:pt idx="185">
                  <c:v>3.526073752444987</c:v>
                </c:pt>
                <c:pt idx="186">
                  <c:v>3.4129986019045573</c:v>
                </c:pt>
                <c:pt idx="187">
                  <c:v>3.4056794175431668</c:v>
                </c:pt>
                <c:pt idx="188">
                  <c:v>3.5556374747429422</c:v>
                </c:pt>
                <c:pt idx="189">
                  <c:v>3.6261329298580876</c:v>
                </c:pt>
                <c:pt idx="190">
                  <c:v>3.6468810499770705</c:v>
                </c:pt>
                <c:pt idx="191">
                  <c:v>3.5577379107067353</c:v>
                </c:pt>
                <c:pt idx="192">
                  <c:v>3.582418156703536</c:v>
                </c:pt>
                <c:pt idx="193">
                  <c:v>3.3487948660002433</c:v>
                </c:pt>
                <c:pt idx="194">
                  <c:v>3.3671201338544248</c:v>
                </c:pt>
                <c:pt idx="195">
                  <c:v>3.0743617286713563</c:v>
                </c:pt>
                <c:pt idx="196">
                  <c:v>3.2895618631429717</c:v>
                </c:pt>
                <c:pt idx="197">
                  <c:v>3.3665907928436392</c:v>
                </c:pt>
                <c:pt idx="198">
                  <c:v>3.5518937628038829</c:v>
                </c:pt>
                <c:pt idx="199">
                  <c:v>3.6306334434647205</c:v>
                </c:pt>
                <c:pt idx="200">
                  <c:v>3.8628564148109397</c:v>
                </c:pt>
                <c:pt idx="201">
                  <c:v>3.9284991862264786</c:v>
                </c:pt>
                <c:pt idx="202">
                  <c:v>3.9951890481832502</c:v>
                </c:pt>
                <c:pt idx="203">
                  <c:v>3.877847736794926</c:v>
                </c:pt>
                <c:pt idx="204">
                  <c:v>4.055823863284294</c:v>
                </c:pt>
                <c:pt idx="205">
                  <c:v>4.1302276462066656</c:v>
                </c:pt>
                <c:pt idx="206">
                  <c:v>4.2813169688683868</c:v>
                </c:pt>
                <c:pt idx="207">
                  <c:v>4.3665197436675669</c:v>
                </c:pt>
                <c:pt idx="208">
                  <c:v>4.6102123290176671</c:v>
                </c:pt>
                <c:pt idx="209">
                  <c:v>4.5484172051284562</c:v>
                </c:pt>
                <c:pt idx="210">
                  <c:v>4.5472760797199472</c:v>
                </c:pt>
                <c:pt idx="211">
                  <c:v>4.6802844970287305</c:v>
                </c:pt>
                <c:pt idx="212">
                  <c:v>4.6889524072674025</c:v>
                </c:pt>
                <c:pt idx="213">
                  <c:v>4.6484352680688525</c:v>
                </c:pt>
                <c:pt idx="214">
                  <c:v>4.606099677579012</c:v>
                </c:pt>
                <c:pt idx="215">
                  <c:v>4.6020547629378274</c:v>
                </c:pt>
                <c:pt idx="216">
                  <c:v>4.5583479669283902</c:v>
                </c:pt>
                <c:pt idx="217">
                  <c:v>4.8173618614065461</c:v>
                </c:pt>
              </c:numCache>
            </c:numRef>
          </c:val>
          <c:extLst xmlns:c16r2="http://schemas.microsoft.com/office/drawing/2015/06/chart">
            <c:ext xmlns:c16="http://schemas.microsoft.com/office/drawing/2014/chart" uri="{C3380CC4-5D6E-409C-BE32-E72D297353CC}">
              <c16:uniqueId val="{00000003-07FF-4207-A3D4-23EDCDB9D75C}"/>
            </c:ext>
          </c:extLst>
        </c:ser>
        <c:ser>
          <c:idx val="5"/>
          <c:order val="4"/>
          <c:tx>
            <c:strRef>
              <c:f>COMPIL!$D$578</c:f>
              <c:strCache>
                <c:ptCount val="1"/>
                <c:pt idx="0">
                  <c:v>Bus &amp; cars</c:v>
                </c:pt>
              </c:strCache>
            </c:strRef>
          </c:tx>
          <c:spPr>
            <a:solidFill>
              <a:srgbClr val="FFFF00"/>
            </a:solidFill>
          </c:spPr>
          <c:cat>
            <c:numRef>
              <c:f>COMPIL!$E$572:$HN$572</c:f>
              <c:numCache>
                <c:formatCode>General</c:formatCode>
                <c:ptCount val="218"/>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numCache>
            </c:numRef>
          </c:cat>
          <c:val>
            <c:numRef>
              <c:f>COMPIL!$E$578:$HN$578</c:f>
              <c:numCache>
                <c:formatCode>0.0</c:formatCode>
                <c:ptCount val="2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1.2344334698903144E-3</c:v>
                </c:pt>
                <c:pt idx="101">
                  <c:v>1.2331577266389512E-3</c:v>
                </c:pt>
                <c:pt idx="102">
                  <c:v>2.4618932532904469E-3</c:v>
                </c:pt>
                <c:pt idx="103">
                  <c:v>2.4574868832740143E-3</c:v>
                </c:pt>
                <c:pt idx="104">
                  <c:v>2.453096258381604E-3</c:v>
                </c:pt>
                <c:pt idx="105">
                  <c:v>3.6768547329865718E-3</c:v>
                </c:pt>
                <c:pt idx="106">
                  <c:v>3.6721847987841567E-3</c:v>
                </c:pt>
                <c:pt idx="107">
                  <c:v>4.8962463983788758E-3</c:v>
                </c:pt>
                <c:pt idx="108">
                  <c:v>4.8838405701512435E-3</c:v>
                </c:pt>
                <c:pt idx="109">
                  <c:v>6.0954450376568357E-3</c:v>
                </c:pt>
                <c:pt idx="110">
                  <c:v>7.2941291496128931E-3</c:v>
                </c:pt>
                <c:pt idx="111">
                  <c:v>8.4927181851562391E-3</c:v>
                </c:pt>
                <c:pt idx="112">
                  <c:v>9.6937604894909418E-3</c:v>
                </c:pt>
                <c:pt idx="113">
                  <c:v>1.3295488269461368E-2</c:v>
                </c:pt>
                <c:pt idx="114">
                  <c:v>1.3291321007731621E-2</c:v>
                </c:pt>
                <c:pt idx="115">
                  <c:v>1.609401670259852E-2</c:v>
                </c:pt>
                <c:pt idx="116">
                  <c:v>2.0104515098027072E-2</c:v>
                </c:pt>
                <c:pt idx="117">
                  <c:v>2.2960688764786345E-2</c:v>
                </c:pt>
                <c:pt idx="118">
                  <c:v>2.8606238914258557E-2</c:v>
                </c:pt>
                <c:pt idx="119">
                  <c:v>3.3669348327539574E-2</c:v>
                </c:pt>
                <c:pt idx="120">
                  <c:v>3.8550407700466895E-2</c:v>
                </c:pt>
                <c:pt idx="121">
                  <c:v>4.4700396288767701E-2</c:v>
                </c:pt>
                <c:pt idx="122">
                  <c:v>5.2124219442792649E-2</c:v>
                </c:pt>
                <c:pt idx="123">
                  <c:v>6.0319594797119722E-2</c:v>
                </c:pt>
                <c:pt idx="124">
                  <c:v>5.9676145882141769E-2</c:v>
                </c:pt>
                <c:pt idx="125">
                  <c:v>7.4044122153076042E-2</c:v>
                </c:pt>
                <c:pt idx="126">
                  <c:v>8.3382824583344131E-2</c:v>
                </c:pt>
                <c:pt idx="127">
                  <c:v>0.10037795458890506</c:v>
                </c:pt>
                <c:pt idx="128">
                  <c:v>0.11720075227815518</c:v>
                </c:pt>
                <c:pt idx="129">
                  <c:v>0.14343033085742479</c:v>
                </c:pt>
                <c:pt idx="130">
                  <c:v>0.1650042684800086</c:v>
                </c:pt>
                <c:pt idx="131">
                  <c:v>0.18676595035008808</c:v>
                </c:pt>
                <c:pt idx="132">
                  <c:v>0.190357603241436</c:v>
                </c:pt>
                <c:pt idx="133">
                  <c:v>0.21654120152589793</c:v>
                </c:pt>
                <c:pt idx="134">
                  <c:v>0.22937262841565054</c:v>
                </c:pt>
                <c:pt idx="135">
                  <c:v>0.26408040372780506</c:v>
                </c:pt>
                <c:pt idx="136">
                  <c:v>0.28938101318460724</c:v>
                </c:pt>
                <c:pt idx="137">
                  <c:v>0.31314736138275762</c:v>
                </c:pt>
                <c:pt idx="138">
                  <c:v>0.33800512376076686</c:v>
                </c:pt>
                <c:pt idx="139">
                  <c:v>0.36121455998098578</c:v>
                </c:pt>
                <c:pt idx="140">
                  <c:v>0.39359026008330372</c:v>
                </c:pt>
                <c:pt idx="141">
                  <c:v>0.41636387306792161</c:v>
                </c:pt>
                <c:pt idx="142">
                  <c:v>0.34851916809406885</c:v>
                </c:pt>
                <c:pt idx="143">
                  <c:v>0.2467226092829882</c:v>
                </c:pt>
                <c:pt idx="144">
                  <c:v>0.11208357611626756</c:v>
                </c:pt>
                <c:pt idx="145">
                  <c:v>0.28529243784375752</c:v>
                </c:pt>
                <c:pt idx="146">
                  <c:v>0.28857788439962312</c:v>
                </c:pt>
                <c:pt idx="147">
                  <c:v>0.29443489853822685</c:v>
                </c:pt>
                <c:pt idx="148">
                  <c:v>0.30110766024373442</c:v>
                </c:pt>
                <c:pt idx="149">
                  <c:v>0.30687908926456547</c:v>
                </c:pt>
                <c:pt idx="150">
                  <c:v>0.3088167096942242</c:v>
                </c:pt>
                <c:pt idx="151">
                  <c:v>0.31569206063328553</c:v>
                </c:pt>
                <c:pt idx="152">
                  <c:v>0.34467192509147537</c:v>
                </c:pt>
                <c:pt idx="153">
                  <c:v>0.36755613457601161</c:v>
                </c:pt>
                <c:pt idx="154">
                  <c:v>0.36938789177641485</c:v>
                </c:pt>
                <c:pt idx="155">
                  <c:v>0.36721316485224709</c:v>
                </c:pt>
                <c:pt idx="156">
                  <c:v>0.38380346336806304</c:v>
                </c:pt>
                <c:pt idx="157">
                  <c:v>0.40068449534525868</c:v>
                </c:pt>
                <c:pt idx="158">
                  <c:v>0.41384226604457069</c:v>
                </c:pt>
                <c:pt idx="159">
                  <c:v>0.42370432275004272</c:v>
                </c:pt>
                <c:pt idx="160">
                  <c:v>0.43247559385763368</c:v>
                </c:pt>
                <c:pt idx="161">
                  <c:v>0.46552458742170616</c:v>
                </c:pt>
                <c:pt idx="162">
                  <c:v>0.52255696629432269</c:v>
                </c:pt>
                <c:pt idx="163">
                  <c:v>0.57733489529958748</c:v>
                </c:pt>
                <c:pt idx="164">
                  <c:v>0.65059222582751619</c:v>
                </c:pt>
                <c:pt idx="165">
                  <c:v>0.70853868831000033</c:v>
                </c:pt>
                <c:pt idx="166">
                  <c:v>0.78332868219668017</c:v>
                </c:pt>
                <c:pt idx="167">
                  <c:v>0.85481071843243728</c:v>
                </c:pt>
                <c:pt idx="168">
                  <c:v>0.94478630296863508</c:v>
                </c:pt>
                <c:pt idx="169">
                  <c:v>1.032748341499256</c:v>
                </c:pt>
                <c:pt idx="170">
                  <c:v>1.1212540985035624</c:v>
                </c:pt>
                <c:pt idx="171">
                  <c:v>1.180944168520784</c:v>
                </c:pt>
                <c:pt idx="172">
                  <c:v>1.3507292727194706</c:v>
                </c:pt>
                <c:pt idx="173">
                  <c:v>1.597041536732172</c:v>
                </c:pt>
                <c:pt idx="174">
                  <c:v>1.6219645103703981</c:v>
                </c:pt>
                <c:pt idx="175">
                  <c:v>1.6229828000937541</c:v>
                </c:pt>
                <c:pt idx="176">
                  <c:v>1.7974083597256765</c:v>
                </c:pt>
                <c:pt idx="177">
                  <c:v>1.8934414915030078</c:v>
                </c:pt>
                <c:pt idx="178">
                  <c:v>1.9886776731270164</c:v>
                </c:pt>
                <c:pt idx="179">
                  <c:v>2.0757280159783797</c:v>
                </c:pt>
                <c:pt idx="180">
                  <c:v>2.0550503963481326</c:v>
                </c:pt>
                <c:pt idx="181">
                  <c:v>2.1121223396629443</c:v>
                </c:pt>
                <c:pt idx="182">
                  <c:v>2.100160280189741</c:v>
                </c:pt>
                <c:pt idx="183">
                  <c:v>2.0141375610955565</c:v>
                </c:pt>
                <c:pt idx="184">
                  <c:v>1.9790577609103341</c:v>
                </c:pt>
                <c:pt idx="185">
                  <c:v>1.9299821644179602</c:v>
                </c:pt>
                <c:pt idx="186">
                  <c:v>1.9788161389962875</c:v>
                </c:pt>
                <c:pt idx="187">
                  <c:v>1.969455312376178</c:v>
                </c:pt>
                <c:pt idx="188">
                  <c:v>2.039707918131243</c:v>
                </c:pt>
                <c:pt idx="189">
                  <c:v>2.0923612725754377</c:v>
                </c:pt>
                <c:pt idx="190">
                  <c:v>2.1143895154645591</c:v>
                </c:pt>
                <c:pt idx="191">
                  <c:v>2.2114890001304497</c:v>
                </c:pt>
                <c:pt idx="192">
                  <c:v>2.3138528106780205</c:v>
                </c:pt>
                <c:pt idx="193">
                  <c:v>2.3536583629250538</c:v>
                </c:pt>
                <c:pt idx="194">
                  <c:v>2.2960495730513211</c:v>
                </c:pt>
                <c:pt idx="195">
                  <c:v>2.2197253520073499</c:v>
                </c:pt>
                <c:pt idx="196">
                  <c:v>2.2207005047980695</c:v>
                </c:pt>
                <c:pt idx="197">
                  <c:v>2.2825345948984279</c:v>
                </c:pt>
                <c:pt idx="198">
                  <c:v>2.2701144229540837</c:v>
                </c:pt>
                <c:pt idx="199">
                  <c:v>2.1807006850310446</c:v>
                </c:pt>
                <c:pt idx="200">
                  <c:v>2.2654100974768734</c:v>
                </c:pt>
                <c:pt idx="201">
                  <c:v>2.2564199741974904</c:v>
                </c:pt>
                <c:pt idx="202">
                  <c:v>2.1595444080461541</c:v>
                </c:pt>
                <c:pt idx="203">
                  <c:v>2.1862389667965569</c:v>
                </c:pt>
                <c:pt idx="204">
                  <c:v>2.1850053715270712</c:v>
                </c:pt>
                <c:pt idx="205">
                  <c:v>2.2314081305329165</c:v>
                </c:pt>
                <c:pt idx="206">
                  <c:v>2.2170782290508595</c:v>
                </c:pt>
                <c:pt idx="207">
                  <c:v>2.2419889474331347</c:v>
                </c:pt>
                <c:pt idx="208">
                  <c:v>2.366622108757328</c:v>
                </c:pt>
                <c:pt idx="209">
                  <c:v>2.3567613442142639</c:v>
                </c:pt>
                <c:pt idx="210">
                  <c:v>2.3651846306799258</c:v>
                </c:pt>
                <c:pt idx="211">
                  <c:v>2.3898908811171315</c:v>
                </c:pt>
                <c:pt idx="212">
                  <c:v>2.4061675879371789</c:v>
                </c:pt>
                <c:pt idx="213">
                  <c:v>2.4403125313497727</c:v>
                </c:pt>
                <c:pt idx="214">
                  <c:v>2.4739857240383061</c:v>
                </c:pt>
                <c:pt idx="215">
                  <c:v>2.5306957088272353</c:v>
                </c:pt>
                <c:pt idx="216">
                  <c:v>2.4965172675150202</c:v>
                </c:pt>
                <c:pt idx="217">
                  <c:v>2.46294100292558</c:v>
                </c:pt>
              </c:numCache>
            </c:numRef>
          </c:val>
          <c:extLst xmlns:c16r2="http://schemas.microsoft.com/office/drawing/2015/06/chart">
            <c:ext xmlns:c16="http://schemas.microsoft.com/office/drawing/2014/chart" uri="{C3380CC4-5D6E-409C-BE32-E72D297353CC}">
              <c16:uniqueId val="{00000004-07FF-4207-A3D4-23EDCDB9D75C}"/>
            </c:ext>
          </c:extLst>
        </c:ser>
        <c:ser>
          <c:idx val="6"/>
          <c:order val="5"/>
          <c:tx>
            <c:strRef>
              <c:f>COMPIL!$D$579</c:f>
              <c:strCache>
                <c:ptCount val="1"/>
                <c:pt idx="0">
                  <c:v>Voitures</c:v>
                </c:pt>
              </c:strCache>
            </c:strRef>
          </c:tx>
          <c:spPr>
            <a:solidFill>
              <a:srgbClr val="FFC000"/>
            </a:solidFill>
          </c:spPr>
          <c:cat>
            <c:numRef>
              <c:f>COMPIL!$E$572:$HN$572</c:f>
              <c:numCache>
                <c:formatCode>General</c:formatCode>
                <c:ptCount val="218"/>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numCache>
            </c:numRef>
          </c:cat>
          <c:val>
            <c:numRef>
              <c:f>COMPIL!$E$579:$HN$579</c:f>
              <c:numCache>
                <c:formatCode>0.0</c:formatCode>
                <c:ptCount val="2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3.2456839381798832E-3</c:v>
                </c:pt>
                <c:pt idx="98">
                  <c:v>3.2356597123435857E-3</c:v>
                </c:pt>
                <c:pt idx="99">
                  <c:v>3.2298341522636492E-3</c:v>
                </c:pt>
                <c:pt idx="100">
                  <c:v>6.4513944301533045E-3</c:v>
                </c:pt>
                <c:pt idx="101">
                  <c:v>1.2889454285204913E-2</c:v>
                </c:pt>
                <c:pt idx="102">
                  <c:v>1.6082928737464929E-2</c:v>
                </c:pt>
                <c:pt idx="103">
                  <c:v>2.2475800244293954E-2</c:v>
                </c:pt>
                <c:pt idx="104">
                  <c:v>3.2050920369485772E-2</c:v>
                </c:pt>
                <c:pt idx="105">
                  <c:v>3.8431945865790726E-2</c:v>
                </c:pt>
                <c:pt idx="106">
                  <c:v>4.7978917323658561E-2</c:v>
                </c:pt>
                <c:pt idx="107">
                  <c:v>5.7574700788390283E-2</c:v>
                </c:pt>
                <c:pt idx="108">
                  <c:v>7.0190781606709607E-2</c:v>
                </c:pt>
                <c:pt idx="109">
                  <c:v>8.2825615898701757E-2</c:v>
                </c:pt>
                <c:pt idx="110">
                  <c:v>9.8478132196490903E-2</c:v>
                </c:pt>
                <c:pt idx="111">
                  <c:v>0.11730224065882852</c:v>
                </c:pt>
                <c:pt idx="112">
                  <c:v>0.13931917221543086</c:v>
                </c:pt>
                <c:pt idx="113">
                  <c:v>0.16107854309677971</c:v>
                </c:pt>
                <c:pt idx="114">
                  <c:v>0.19575959695574024</c:v>
                </c:pt>
                <c:pt idx="115">
                  <c:v>0.22645141887892428</c:v>
                </c:pt>
                <c:pt idx="116">
                  <c:v>0.22655759282168422</c:v>
                </c:pt>
                <c:pt idx="117">
                  <c:v>0.22332797090777567</c:v>
                </c:pt>
                <c:pt idx="118">
                  <c:v>0.22085505707927258</c:v>
                </c:pt>
                <c:pt idx="119">
                  <c:v>0.21656947685818198</c:v>
                </c:pt>
                <c:pt idx="120">
                  <c:v>0.36264975379665765</c:v>
                </c:pt>
                <c:pt idx="121">
                  <c:v>0.45053964061129093</c:v>
                </c:pt>
                <c:pt idx="122">
                  <c:v>0.55146722524746827</c:v>
                </c:pt>
                <c:pt idx="123">
                  <c:v>0.66003831401890833</c:v>
                </c:pt>
                <c:pt idx="124">
                  <c:v>0.83167836808847861</c:v>
                </c:pt>
                <c:pt idx="125">
                  <c:v>0.85778191512000468</c:v>
                </c:pt>
                <c:pt idx="126">
                  <c:v>0.9676772785020783</c:v>
                </c:pt>
                <c:pt idx="127">
                  <c:v>1.1451527670368862</c:v>
                </c:pt>
                <c:pt idx="128">
                  <c:v>1.4100591996992795</c:v>
                </c:pt>
                <c:pt idx="129">
                  <c:v>1.7056471361565657</c:v>
                </c:pt>
                <c:pt idx="130">
                  <c:v>2.0110894181345533</c:v>
                </c:pt>
                <c:pt idx="131">
                  <c:v>2.2399691487095135</c:v>
                </c:pt>
                <c:pt idx="132">
                  <c:v>2.2837674281535549</c:v>
                </c:pt>
                <c:pt idx="133">
                  <c:v>2.5134712784028714</c:v>
                </c:pt>
                <c:pt idx="134">
                  <c:v>2.6565979514318792</c:v>
                </c:pt>
                <c:pt idx="135">
                  <c:v>2.779008140880709</c:v>
                </c:pt>
                <c:pt idx="136">
                  <c:v>2.9466073675026019</c:v>
                </c:pt>
                <c:pt idx="137">
                  <c:v>3.0919934887265703</c:v>
                </c:pt>
                <c:pt idx="138">
                  <c:v>3.2645584102100886</c:v>
                </c:pt>
                <c:pt idx="139">
                  <c:v>3.4161299069853541</c:v>
                </c:pt>
                <c:pt idx="140">
                  <c:v>3.3090561545619144</c:v>
                </c:pt>
                <c:pt idx="141">
                  <c:v>1.8122312331982244</c:v>
                </c:pt>
                <c:pt idx="142">
                  <c:v>1.3660727823854635</c:v>
                </c:pt>
                <c:pt idx="143">
                  <c:v>0.9200558568544831</c:v>
                </c:pt>
                <c:pt idx="144">
                  <c:v>1.3163015556615332</c:v>
                </c:pt>
                <c:pt idx="145">
                  <c:v>1.8505490165400391</c:v>
                </c:pt>
                <c:pt idx="146">
                  <c:v>2.024971978157752</c:v>
                </c:pt>
                <c:pt idx="147">
                  <c:v>2.0635040412894323</c:v>
                </c:pt>
                <c:pt idx="148">
                  <c:v>2.1916399078064988</c:v>
                </c:pt>
                <c:pt idx="149">
                  <c:v>2.3173175497747964</c:v>
                </c:pt>
                <c:pt idx="150">
                  <c:v>2.5779878659635864</c:v>
                </c:pt>
                <c:pt idx="151">
                  <c:v>2.9880967924000963</c:v>
                </c:pt>
                <c:pt idx="152">
                  <c:v>3.1417029996535404</c:v>
                </c:pt>
                <c:pt idx="153">
                  <c:v>3.498605957806332</c:v>
                </c:pt>
                <c:pt idx="154">
                  <c:v>4.6021075607692525</c:v>
                </c:pt>
                <c:pt idx="155">
                  <c:v>5.138408439049214</c:v>
                </c:pt>
                <c:pt idx="156">
                  <c:v>5.8650090932074219</c:v>
                </c:pt>
                <c:pt idx="157">
                  <c:v>6.627312520012473</c:v>
                </c:pt>
                <c:pt idx="158">
                  <c:v>6.4540440040255893</c:v>
                </c:pt>
                <c:pt idx="159">
                  <c:v>7.1200284785819399</c:v>
                </c:pt>
                <c:pt idx="160">
                  <c:v>7.8797884696917926</c:v>
                </c:pt>
                <c:pt idx="161">
                  <c:v>8.5206135898145536</c:v>
                </c:pt>
                <c:pt idx="162">
                  <c:v>9.0855035810629445</c:v>
                </c:pt>
                <c:pt idx="163">
                  <c:v>9.7079942471194212</c:v>
                </c:pt>
                <c:pt idx="164">
                  <c:v>10.713961301852491</c:v>
                </c:pt>
                <c:pt idx="165">
                  <c:v>11.56175423082831</c:v>
                </c:pt>
                <c:pt idx="166">
                  <c:v>12.480295863568479</c:v>
                </c:pt>
                <c:pt idx="167">
                  <c:v>13.483332762463585</c:v>
                </c:pt>
                <c:pt idx="168">
                  <c:v>14.50311182224624</c:v>
                </c:pt>
                <c:pt idx="169">
                  <c:v>15.302795438356256</c:v>
                </c:pt>
                <c:pt idx="170">
                  <c:v>16.385625786427276</c:v>
                </c:pt>
                <c:pt idx="171">
                  <c:v>17.636181667686238</c:v>
                </c:pt>
                <c:pt idx="172">
                  <c:v>19.225978107393754</c:v>
                </c:pt>
                <c:pt idx="173">
                  <c:v>21.168895681183944</c:v>
                </c:pt>
                <c:pt idx="174">
                  <c:v>20.54815326493711</c:v>
                </c:pt>
                <c:pt idx="175">
                  <c:v>21.669232012523977</c:v>
                </c:pt>
                <c:pt idx="176">
                  <c:v>23.08007030451121</c:v>
                </c:pt>
                <c:pt idx="177">
                  <c:v>23.702827605878813</c:v>
                </c:pt>
                <c:pt idx="178">
                  <c:v>24.931019314323898</c:v>
                </c:pt>
                <c:pt idx="179">
                  <c:v>25.399344807035934</c:v>
                </c:pt>
                <c:pt idx="180">
                  <c:v>25.744293859447637</c:v>
                </c:pt>
                <c:pt idx="181">
                  <c:v>26.58231265782776</c:v>
                </c:pt>
                <c:pt idx="182">
                  <c:v>26.899387723396639</c:v>
                </c:pt>
                <c:pt idx="183">
                  <c:v>27.211915748968885</c:v>
                </c:pt>
                <c:pt idx="184">
                  <c:v>27.501795079524602</c:v>
                </c:pt>
                <c:pt idx="185">
                  <c:v>27.190851617994216</c:v>
                </c:pt>
                <c:pt idx="186">
                  <c:v>28.133432228364061</c:v>
                </c:pt>
                <c:pt idx="187">
                  <c:v>28.753846883469457</c:v>
                </c:pt>
                <c:pt idx="188">
                  <c:v>30.279857136405184</c:v>
                </c:pt>
                <c:pt idx="189">
                  <c:v>31.2709058631531</c:v>
                </c:pt>
                <c:pt idx="190">
                  <c:v>32.054251097034573</c:v>
                </c:pt>
                <c:pt idx="191">
                  <c:v>32.316342196677191</c:v>
                </c:pt>
                <c:pt idx="192">
                  <c:v>33.326231643768232</c:v>
                </c:pt>
                <c:pt idx="193">
                  <c:v>33.207818547751174</c:v>
                </c:pt>
                <c:pt idx="194">
                  <c:v>33.498357022531813</c:v>
                </c:pt>
                <c:pt idx="195">
                  <c:v>33.558982078385952</c:v>
                </c:pt>
                <c:pt idx="196">
                  <c:v>33.791471479787788</c:v>
                </c:pt>
                <c:pt idx="197">
                  <c:v>33.901825332054173</c:v>
                </c:pt>
                <c:pt idx="198">
                  <c:v>34.165263279152022</c:v>
                </c:pt>
                <c:pt idx="199">
                  <c:v>34.664727342512386</c:v>
                </c:pt>
                <c:pt idx="200">
                  <c:v>34.242427626236271</c:v>
                </c:pt>
                <c:pt idx="201">
                  <c:v>35.05030078830427</c:v>
                </c:pt>
                <c:pt idx="202">
                  <c:v>34.90053601185609</c:v>
                </c:pt>
                <c:pt idx="203">
                  <c:v>34.846045025776483</c:v>
                </c:pt>
                <c:pt idx="204">
                  <c:v>34.297492655055237</c:v>
                </c:pt>
                <c:pt idx="205">
                  <c:v>33.38072901065118</c:v>
                </c:pt>
                <c:pt idx="206">
                  <c:v>33.122673183389239</c:v>
                </c:pt>
                <c:pt idx="207">
                  <c:v>32.959349711575918</c:v>
                </c:pt>
                <c:pt idx="208">
                  <c:v>32.201367177398254</c:v>
                </c:pt>
                <c:pt idx="209">
                  <c:v>32.4536175971636</c:v>
                </c:pt>
                <c:pt idx="210">
                  <c:v>32.406465918643264</c:v>
                </c:pt>
                <c:pt idx="211">
                  <c:v>32.427451407668102</c:v>
                </c:pt>
                <c:pt idx="212">
                  <c:v>32.551951204312182</c:v>
                </c:pt>
                <c:pt idx="213">
                  <c:v>32.823966980286123</c:v>
                </c:pt>
                <c:pt idx="214">
                  <c:v>33.219674519653523</c:v>
                </c:pt>
                <c:pt idx="215">
                  <c:v>33.749289594209912</c:v>
                </c:pt>
                <c:pt idx="216">
                  <c:v>34.397618218797966</c:v>
                </c:pt>
                <c:pt idx="217">
                  <c:v>34.131528212721051</c:v>
                </c:pt>
              </c:numCache>
            </c:numRef>
          </c:val>
          <c:extLst xmlns:c16r2="http://schemas.microsoft.com/office/drawing/2015/06/chart">
            <c:ext xmlns:c16="http://schemas.microsoft.com/office/drawing/2014/chart" uri="{C3380CC4-5D6E-409C-BE32-E72D297353CC}">
              <c16:uniqueId val="{00000005-07FF-4207-A3D4-23EDCDB9D75C}"/>
            </c:ext>
          </c:extLst>
        </c:ser>
        <c:ser>
          <c:idx val="7"/>
          <c:order val="6"/>
          <c:tx>
            <c:strRef>
              <c:f>COMPIL!$D$580</c:f>
              <c:strCache>
                <c:ptCount val="1"/>
                <c:pt idx="0">
                  <c:v>2RM</c:v>
                </c:pt>
              </c:strCache>
            </c:strRef>
          </c:tx>
          <c:spPr>
            <a:solidFill>
              <a:srgbClr val="FADA7A">
                <a:lumMod val="60000"/>
                <a:lumOff val="40000"/>
              </a:srgbClr>
            </a:solidFill>
          </c:spPr>
          <c:cat>
            <c:numRef>
              <c:f>COMPIL!$E$572:$HN$572</c:f>
              <c:numCache>
                <c:formatCode>General</c:formatCode>
                <c:ptCount val="218"/>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numCache>
            </c:numRef>
          </c:cat>
          <c:val>
            <c:numRef>
              <c:f>COMPIL!$E$580:$HN$580</c:f>
              <c:numCache>
                <c:formatCode>0.0</c:formatCode>
                <c:ptCount val="2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3.1693197689137086E-4</c:v>
                </c:pt>
                <c:pt idx="101">
                  <c:v>6.3320887784625349E-4</c:v>
                </c:pt>
                <c:pt idx="102">
                  <c:v>9.4811026437520234E-4</c:v>
                </c:pt>
                <c:pt idx="103">
                  <c:v>1.2618844111053666E-3</c:v>
                </c:pt>
                <c:pt idx="104">
                  <c:v>1.4485743711310851E-3</c:v>
                </c:pt>
                <c:pt idx="105">
                  <c:v>1.6362773995780516E-3</c:v>
                </c:pt>
                <c:pt idx="106">
                  <c:v>1.8227606249682001E-3</c:v>
                </c:pt>
                <c:pt idx="107">
                  <c:v>2.0113220689304281E-3</c:v>
                </c:pt>
                <c:pt idx="108">
                  <c:v>2.1943095742545222E-3</c:v>
                </c:pt>
                <c:pt idx="109">
                  <c:v>2.3787422078754687E-3</c:v>
                </c:pt>
                <c:pt idx="110">
                  <c:v>2.5593779366935325E-3</c:v>
                </c:pt>
                <c:pt idx="111">
                  <c:v>2.7411305275366325E-3</c:v>
                </c:pt>
                <c:pt idx="112">
                  <c:v>2.9243444314334789E-3</c:v>
                </c:pt>
                <c:pt idx="113">
                  <c:v>3.1032015044342841E-3</c:v>
                </c:pt>
                <c:pt idx="114">
                  <c:v>3.4512296008757854E-3</c:v>
                </c:pt>
                <c:pt idx="115">
                  <c:v>3.8936378516708928E-3</c:v>
                </c:pt>
                <c:pt idx="116">
                  <c:v>4.3148507878110224E-3</c:v>
                </c:pt>
                <c:pt idx="117">
                  <c:v>4.7487442417180866E-3</c:v>
                </c:pt>
                <c:pt idx="118">
                  <c:v>5.2162269398626305E-3</c:v>
                </c:pt>
                <c:pt idx="119">
                  <c:v>5.5689657277455023E-3</c:v>
                </c:pt>
                <c:pt idx="120">
                  <c:v>5.8972853490081101E-3</c:v>
                </c:pt>
                <c:pt idx="121">
                  <c:v>6.2301040662304172E-3</c:v>
                </c:pt>
                <c:pt idx="122">
                  <c:v>9.9786045558341568E-3</c:v>
                </c:pt>
                <c:pt idx="123">
                  <c:v>1.3596888155042203E-2</c:v>
                </c:pt>
                <c:pt idx="124">
                  <c:v>1.7145403315683056E-2</c:v>
                </c:pt>
                <c:pt idx="125">
                  <c:v>2.0685016392201053E-2</c:v>
                </c:pt>
                <c:pt idx="126">
                  <c:v>2.4196374448724876E-2</c:v>
                </c:pt>
                <c:pt idx="127">
                  <c:v>2.779172280780378E-2</c:v>
                </c:pt>
                <c:pt idx="128">
                  <c:v>3.1344225086080084E-2</c:v>
                </c:pt>
                <c:pt idx="129">
                  <c:v>3.6356602288330805E-2</c:v>
                </c:pt>
                <c:pt idx="130">
                  <c:v>4.1126772047877222E-2</c:v>
                </c:pt>
                <c:pt idx="131">
                  <c:v>4.595287284941383E-2</c:v>
                </c:pt>
                <c:pt idx="132">
                  <c:v>5.1024594602024721E-2</c:v>
                </c:pt>
                <c:pt idx="133">
                  <c:v>5.6056142339580971E-2</c:v>
                </c:pt>
                <c:pt idx="134">
                  <c:v>6.1036807512975896E-2</c:v>
                </c:pt>
                <c:pt idx="135">
                  <c:v>5.9210616327666277E-2</c:v>
                </c:pt>
                <c:pt idx="136">
                  <c:v>5.7410938258060325E-2</c:v>
                </c:pt>
                <c:pt idx="137">
                  <c:v>5.5542370522496838E-2</c:v>
                </c:pt>
                <c:pt idx="138">
                  <c:v>5.3662792412327888E-2</c:v>
                </c:pt>
                <c:pt idx="139">
                  <c:v>5.1754531200166654E-2</c:v>
                </c:pt>
                <c:pt idx="140">
                  <c:v>4.506569466196135E-2</c:v>
                </c:pt>
                <c:pt idx="141">
                  <c:v>4.1107864321062219E-2</c:v>
                </c:pt>
                <c:pt idx="142">
                  <c:v>4.1316533683098067E-2</c:v>
                </c:pt>
                <c:pt idx="143">
                  <c:v>2.9248672469202715E-2</c:v>
                </c:pt>
                <c:pt idx="144">
                  <c:v>5.4371327196123934E-2</c:v>
                </c:pt>
                <c:pt idx="145">
                  <c:v>5.3275683323154174E-2</c:v>
                </c:pt>
                <c:pt idx="146">
                  <c:v>7.7894449256979581E-2</c:v>
                </c:pt>
                <c:pt idx="147">
                  <c:v>0.10230309963614044</c:v>
                </c:pt>
                <c:pt idx="148">
                  <c:v>0.12612534239437309</c:v>
                </c:pt>
                <c:pt idx="149">
                  <c:v>0.14967057759081878</c:v>
                </c:pt>
                <c:pt idx="150">
                  <c:v>0.17008462982975792</c:v>
                </c:pt>
                <c:pt idx="151">
                  <c:v>0.19259439652223725</c:v>
                </c:pt>
                <c:pt idx="152">
                  <c:v>0.21485512588853783</c:v>
                </c:pt>
                <c:pt idx="153">
                  <c:v>0.23684622345108872</c:v>
                </c:pt>
                <c:pt idx="154">
                  <c:v>0.25843067914836365</c:v>
                </c:pt>
                <c:pt idx="155">
                  <c:v>0.27925894328721507</c:v>
                </c:pt>
                <c:pt idx="156">
                  <c:v>0.29942886192329449</c:v>
                </c:pt>
                <c:pt idx="157">
                  <c:v>0.31881018381340914</c:v>
                </c:pt>
                <c:pt idx="158">
                  <c:v>0.33771937074905883</c:v>
                </c:pt>
                <c:pt idx="159">
                  <c:v>0.35642573836007763</c:v>
                </c:pt>
                <c:pt idx="160">
                  <c:v>0.3749116782038146</c:v>
                </c:pt>
                <c:pt idx="161">
                  <c:v>0.40959239105438755</c:v>
                </c:pt>
                <c:pt idx="162">
                  <c:v>0.40804052849292638</c:v>
                </c:pt>
                <c:pt idx="163">
                  <c:v>0.39898822319988714</c:v>
                </c:pt>
                <c:pt idx="164">
                  <c:v>0.40286425792736091</c:v>
                </c:pt>
                <c:pt idx="165">
                  <c:v>0.40914995737390303</c:v>
                </c:pt>
                <c:pt idx="166">
                  <c:v>0.42328004475104092</c:v>
                </c:pt>
                <c:pt idx="167">
                  <c:v>0.44458513213734069</c:v>
                </c:pt>
                <c:pt idx="168">
                  <c:v>0.46539611945465453</c:v>
                </c:pt>
                <c:pt idx="169">
                  <c:v>0.46897700346980165</c:v>
                </c:pt>
                <c:pt idx="170">
                  <c:v>0.4787602825015409</c:v>
                </c:pt>
                <c:pt idx="171">
                  <c:v>0.50508813068705594</c:v>
                </c:pt>
                <c:pt idx="172">
                  <c:v>0.54387944068060556</c:v>
                </c:pt>
                <c:pt idx="173">
                  <c:v>0.58320171622418282</c:v>
                </c:pt>
                <c:pt idx="174">
                  <c:v>0.56095414527613563</c:v>
                </c:pt>
                <c:pt idx="175">
                  <c:v>0.59733699968748377</c:v>
                </c:pt>
                <c:pt idx="176">
                  <c:v>0.62606330270762367</c:v>
                </c:pt>
                <c:pt idx="177">
                  <c:v>0.61581580194105456</c:v>
                </c:pt>
                <c:pt idx="178">
                  <c:v>0.61803704309174712</c:v>
                </c:pt>
                <c:pt idx="179">
                  <c:v>0.58507828382985472</c:v>
                </c:pt>
                <c:pt idx="180">
                  <c:v>0.55532276950818649</c:v>
                </c:pt>
                <c:pt idx="181">
                  <c:v>0.55168071426281018</c:v>
                </c:pt>
                <c:pt idx="182">
                  <c:v>0.52650704142616012</c:v>
                </c:pt>
                <c:pt idx="183">
                  <c:v>0.49327605558320903</c:v>
                </c:pt>
                <c:pt idx="184">
                  <c:v>0.45943355423063476</c:v>
                </c:pt>
                <c:pt idx="185">
                  <c:v>0.42118168776060372</c:v>
                </c:pt>
                <c:pt idx="186">
                  <c:v>0.40005056137697464</c:v>
                </c:pt>
                <c:pt idx="187">
                  <c:v>0.36917930430276702</c:v>
                </c:pt>
                <c:pt idx="188">
                  <c:v>0.34722767561859103</c:v>
                </c:pt>
                <c:pt idx="189">
                  <c:v>0.32748570673848748</c:v>
                </c:pt>
                <c:pt idx="190">
                  <c:v>0.29004646793641159</c:v>
                </c:pt>
                <c:pt idx="191">
                  <c:v>0.28651020615980982</c:v>
                </c:pt>
                <c:pt idx="192">
                  <c:v>0.29041958121301947</c:v>
                </c:pt>
                <c:pt idx="193">
                  <c:v>0.35999229802418742</c:v>
                </c:pt>
                <c:pt idx="194">
                  <c:v>0.31417033198314864</c:v>
                </c:pt>
                <c:pt idx="195">
                  <c:v>0.27478208095878742</c:v>
                </c:pt>
                <c:pt idx="196">
                  <c:v>0.27486829469854457</c:v>
                </c:pt>
                <c:pt idx="197">
                  <c:v>0.33420676546112082</c:v>
                </c:pt>
                <c:pt idx="198">
                  <c:v>0.41016029857056407</c:v>
                </c:pt>
                <c:pt idx="199">
                  <c:v>0.42375242716575789</c:v>
                </c:pt>
                <c:pt idx="200">
                  <c:v>0.46023586620382134</c:v>
                </c:pt>
                <c:pt idx="201">
                  <c:v>0.50549958324863709</c:v>
                </c:pt>
                <c:pt idx="202">
                  <c:v>0.55570568973473755</c:v>
                </c:pt>
                <c:pt idx="203">
                  <c:v>0.55881797528681587</c:v>
                </c:pt>
                <c:pt idx="204">
                  <c:v>0.59664373173012819</c:v>
                </c:pt>
                <c:pt idx="205">
                  <c:v>0.6211386090275568</c:v>
                </c:pt>
                <c:pt idx="206">
                  <c:v>0.62754125103889258</c:v>
                </c:pt>
                <c:pt idx="207">
                  <c:v>0.65882286686126612</c:v>
                </c:pt>
                <c:pt idx="208">
                  <c:v>0.69962863331550307</c:v>
                </c:pt>
                <c:pt idx="209">
                  <c:v>0.75155584423149202</c:v>
                </c:pt>
                <c:pt idx="210">
                  <c:v>0.75668490175257141</c:v>
                </c:pt>
                <c:pt idx="211">
                  <c:v>0.76027939963721902</c:v>
                </c:pt>
                <c:pt idx="212">
                  <c:v>0.7622577351133365</c:v>
                </c:pt>
                <c:pt idx="213">
                  <c:v>0.76012466347593088</c:v>
                </c:pt>
                <c:pt idx="214">
                  <c:v>0.75271536917836912</c:v>
                </c:pt>
                <c:pt idx="215">
                  <c:v>0.74738071245846061</c:v>
                </c:pt>
                <c:pt idx="216">
                  <c:v>0.74591200784582512</c:v>
                </c:pt>
                <c:pt idx="217">
                  <c:v>0.73389455896481448</c:v>
                </c:pt>
              </c:numCache>
            </c:numRef>
          </c:val>
          <c:extLst xmlns:c16r2="http://schemas.microsoft.com/office/drawing/2015/06/chart">
            <c:ext xmlns:c16="http://schemas.microsoft.com/office/drawing/2014/chart" uri="{C3380CC4-5D6E-409C-BE32-E72D297353CC}">
              <c16:uniqueId val="{00000006-07FF-4207-A3D4-23EDCDB9D75C}"/>
            </c:ext>
          </c:extLst>
        </c:ser>
        <c:ser>
          <c:idx val="8"/>
          <c:order val="7"/>
          <c:tx>
            <c:strRef>
              <c:f>COMPIL!$D$582</c:f>
              <c:strCache>
                <c:ptCount val="1"/>
                <c:pt idx="0">
                  <c:v>Avion</c:v>
                </c:pt>
              </c:strCache>
            </c:strRef>
          </c:tx>
          <c:spPr>
            <a:solidFill>
              <a:srgbClr val="FF0000"/>
            </a:solidFill>
          </c:spPr>
          <c:cat>
            <c:numRef>
              <c:f>COMPIL!$E$572:$HN$572</c:f>
              <c:numCache>
                <c:formatCode>General</c:formatCode>
                <c:ptCount val="218"/>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numCache>
            </c:numRef>
          </c:cat>
          <c:val>
            <c:numRef>
              <c:f>COMPIL!$E$582:$HN$582</c:f>
              <c:numCache>
                <c:formatCode>0.0</c:formatCode>
                <c:ptCount val="2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4.8228375789028462E-5</c:v>
                </c:pt>
                <c:pt idx="121">
                  <c:v>3.2158245948284592E-4</c:v>
                </c:pt>
                <c:pt idx="122">
                  <c:v>2.7030473527572693E-4</c:v>
                </c:pt>
                <c:pt idx="123">
                  <c:v>3.1442772580610325E-4</c:v>
                </c:pt>
                <c:pt idx="124">
                  <c:v>4.0970672173458114E-4</c:v>
                </c:pt>
                <c:pt idx="125">
                  <c:v>4.7287855694933082E-4</c:v>
                </c:pt>
                <c:pt idx="126">
                  <c:v>4.864081536547059E-4</c:v>
                </c:pt>
                <c:pt idx="127">
                  <c:v>5.4533974315521851E-4</c:v>
                </c:pt>
                <c:pt idx="128">
                  <c:v>7.30138151037964E-4</c:v>
                </c:pt>
                <c:pt idx="129">
                  <c:v>9.1981497928827463E-4</c:v>
                </c:pt>
                <c:pt idx="130">
                  <c:v>1.0834811446098079E-3</c:v>
                </c:pt>
                <c:pt idx="131">
                  <c:v>1.3443449697290162E-3</c:v>
                </c:pt>
                <c:pt idx="132">
                  <c:v>1.5781440948992801E-3</c:v>
                </c:pt>
                <c:pt idx="133">
                  <c:v>2.1756950876767414E-3</c:v>
                </c:pt>
                <c:pt idx="134">
                  <c:v>2.1652926994556688E-3</c:v>
                </c:pt>
                <c:pt idx="135">
                  <c:v>2.7707041180029287E-3</c:v>
                </c:pt>
                <c:pt idx="136">
                  <c:v>3.167117647010127E-3</c:v>
                </c:pt>
                <c:pt idx="137">
                  <c:v>4.3764151769141602E-3</c:v>
                </c:pt>
                <c:pt idx="138">
                  <c:v>5.3499867676406057E-3</c:v>
                </c:pt>
                <c:pt idx="139">
                  <c:v>5.4175746705497725E-3</c:v>
                </c:pt>
                <c:pt idx="140">
                  <c:v>2.7682485206833593E-3</c:v>
                </c:pt>
                <c:pt idx="141">
                  <c:v>2.8661158926267102E-3</c:v>
                </c:pt>
                <c:pt idx="142">
                  <c:v>2.8806647042644092E-3</c:v>
                </c:pt>
                <c:pt idx="143">
                  <c:v>2.9102099832825057E-3</c:v>
                </c:pt>
                <c:pt idx="144">
                  <c:v>2.9176912428796331E-3</c:v>
                </c:pt>
                <c:pt idx="145">
                  <c:v>9.4756002809678053E-3</c:v>
                </c:pt>
                <c:pt idx="146">
                  <c:v>2.6644156538914443E-2</c:v>
                </c:pt>
                <c:pt idx="147">
                  <c:v>5.2401529249632699E-2</c:v>
                </c:pt>
                <c:pt idx="148">
                  <c:v>7.8784468734988802E-2</c:v>
                </c:pt>
                <c:pt idx="149">
                  <c:v>9.9979985465695351E-2</c:v>
                </c:pt>
                <c:pt idx="150">
                  <c:v>0.11638521605729392</c:v>
                </c:pt>
                <c:pt idx="151">
                  <c:v>0.13229073376350925</c:v>
                </c:pt>
                <c:pt idx="152">
                  <c:v>0.1519843875963903</c:v>
                </c:pt>
                <c:pt idx="153">
                  <c:v>0.17311744781470764</c:v>
                </c:pt>
                <c:pt idx="154">
                  <c:v>0.21042011296820182</c:v>
                </c:pt>
                <c:pt idx="155">
                  <c:v>0.21815666735324327</c:v>
                </c:pt>
                <c:pt idx="156">
                  <c:v>0.24627609921974405</c:v>
                </c:pt>
                <c:pt idx="157">
                  <c:v>0.27161860100539037</c:v>
                </c:pt>
                <c:pt idx="158">
                  <c:v>0.28926502810015564</c:v>
                </c:pt>
                <c:pt idx="159">
                  <c:v>0.31380119420386121</c:v>
                </c:pt>
                <c:pt idx="160">
                  <c:v>0.35754031031518313</c:v>
                </c:pt>
                <c:pt idx="161">
                  <c:v>0.3794234692881433</c:v>
                </c:pt>
                <c:pt idx="162">
                  <c:v>0.39849538380991589</c:v>
                </c:pt>
                <c:pt idx="163">
                  <c:v>0.39810532567718665</c:v>
                </c:pt>
                <c:pt idx="164">
                  <c:v>0.43557149806504186</c:v>
                </c:pt>
                <c:pt idx="165">
                  <c:v>0.47734592219409394</c:v>
                </c:pt>
                <c:pt idx="166">
                  <c:v>0.56358213957107384</c:v>
                </c:pt>
                <c:pt idx="167">
                  <c:v>0.62553384949167046</c:v>
                </c:pt>
                <c:pt idx="168">
                  <c:v>0.61477333228189457</c:v>
                </c:pt>
                <c:pt idx="169">
                  <c:v>0.73800973004676051</c:v>
                </c:pt>
                <c:pt idx="170">
                  <c:v>0.82343293602800305</c:v>
                </c:pt>
                <c:pt idx="171">
                  <c:v>0.84668283284495793</c:v>
                </c:pt>
                <c:pt idx="172">
                  <c:v>1.0286530149308126</c:v>
                </c:pt>
                <c:pt idx="173">
                  <c:v>1.1499009717264435</c:v>
                </c:pt>
                <c:pt idx="174">
                  <c:v>1.2556739828854562</c:v>
                </c:pt>
                <c:pt idx="175">
                  <c:v>1.3432642854968726</c:v>
                </c:pt>
                <c:pt idx="176">
                  <c:v>1.4381705460047576</c:v>
                </c:pt>
                <c:pt idx="177">
                  <c:v>1.5507500728950545</c:v>
                </c:pt>
                <c:pt idx="178">
                  <c:v>1.7318891741109594</c:v>
                </c:pt>
                <c:pt idx="179">
                  <c:v>1.8365061617564777</c:v>
                </c:pt>
                <c:pt idx="180">
                  <c:v>1.9014463606583909</c:v>
                </c:pt>
                <c:pt idx="181">
                  <c:v>2.0220306612185013</c:v>
                </c:pt>
                <c:pt idx="182">
                  <c:v>2.0710581144422511</c:v>
                </c:pt>
                <c:pt idx="183">
                  <c:v>2.1028161172132962</c:v>
                </c:pt>
                <c:pt idx="184">
                  <c:v>2.0934360652575696</c:v>
                </c:pt>
                <c:pt idx="185">
                  <c:v>2.1484145794672442</c:v>
                </c:pt>
                <c:pt idx="186">
                  <c:v>2.1331821419553689</c:v>
                </c:pt>
                <c:pt idx="187">
                  <c:v>2.3801288399870315</c:v>
                </c:pt>
                <c:pt idx="188">
                  <c:v>2.5333713001956748</c:v>
                </c:pt>
                <c:pt idx="189">
                  <c:v>2.7106663098987993</c:v>
                </c:pt>
                <c:pt idx="190">
                  <c:v>2.7381551291838666</c:v>
                </c:pt>
                <c:pt idx="191">
                  <c:v>2.6245294644615869</c:v>
                </c:pt>
                <c:pt idx="192">
                  <c:v>3.1730888452676327</c:v>
                </c:pt>
                <c:pt idx="193">
                  <c:v>3.3061731263023413</c:v>
                </c:pt>
                <c:pt idx="194">
                  <c:v>3.6128386926993077</c:v>
                </c:pt>
                <c:pt idx="195">
                  <c:v>3.7600860085592571</c:v>
                </c:pt>
                <c:pt idx="196">
                  <c:v>4.0900446792265166</c:v>
                </c:pt>
                <c:pt idx="197">
                  <c:v>4.2630860853646704</c:v>
                </c:pt>
                <c:pt idx="198">
                  <c:v>4.5137283208369041</c:v>
                </c:pt>
                <c:pt idx="199">
                  <c:v>4.9631457572770472</c:v>
                </c:pt>
                <c:pt idx="200">
                  <c:v>5.430148388770184</c:v>
                </c:pt>
                <c:pt idx="201">
                  <c:v>5.3174911835236767</c:v>
                </c:pt>
                <c:pt idx="202">
                  <c:v>5.3750957989692463</c:v>
                </c:pt>
                <c:pt idx="203">
                  <c:v>5.2922974423836591</c:v>
                </c:pt>
                <c:pt idx="204">
                  <c:v>5.7899756338667467</c:v>
                </c:pt>
                <c:pt idx="205">
                  <c:v>6.0989364040253529</c:v>
                </c:pt>
                <c:pt idx="206">
                  <c:v>6.3121652434770334</c:v>
                </c:pt>
                <c:pt idx="207">
                  <c:v>6.6337033129068255</c:v>
                </c:pt>
                <c:pt idx="208">
                  <c:v>6.7666878241787485</c:v>
                </c:pt>
                <c:pt idx="209">
                  <c:v>6.4504477047153319</c:v>
                </c:pt>
                <c:pt idx="210">
                  <c:v>6.5829088755071909</c:v>
                </c:pt>
                <c:pt idx="211">
                  <c:v>6.928660032685853</c:v>
                </c:pt>
                <c:pt idx="212">
                  <c:v>7.0715403771642906</c:v>
                </c:pt>
                <c:pt idx="213">
                  <c:v>7.2689663253793775</c:v>
                </c:pt>
                <c:pt idx="214">
                  <c:v>7.4101015721678243</c:v>
                </c:pt>
                <c:pt idx="215">
                  <c:v>7.6389677655166928</c:v>
                </c:pt>
                <c:pt idx="216">
                  <c:v>7.678787643551634</c:v>
                </c:pt>
                <c:pt idx="217">
                  <c:v>8.0915073944715381</c:v>
                </c:pt>
              </c:numCache>
            </c:numRef>
          </c:val>
          <c:extLst xmlns:c16r2="http://schemas.microsoft.com/office/drawing/2015/06/chart">
            <c:ext xmlns:c16="http://schemas.microsoft.com/office/drawing/2014/chart" uri="{C3380CC4-5D6E-409C-BE32-E72D297353CC}">
              <c16:uniqueId val="{00000007-07FF-4207-A3D4-23EDCDB9D75C}"/>
            </c:ext>
          </c:extLst>
        </c:ser>
        <c:dLbls>
          <c:showLegendKey val="0"/>
          <c:showVal val="0"/>
          <c:showCatName val="0"/>
          <c:showSerName val="0"/>
          <c:showPercent val="0"/>
          <c:showBubbleSize val="0"/>
        </c:dLbls>
        <c:axId val="97633408"/>
        <c:axId val="97634944"/>
      </c:areaChart>
      <c:catAx>
        <c:axId val="97633408"/>
        <c:scaling>
          <c:orientation val="minMax"/>
        </c:scaling>
        <c:delete val="0"/>
        <c:axPos val="b"/>
        <c:numFmt formatCode="General" sourceLinked="1"/>
        <c:majorTickMark val="out"/>
        <c:minorTickMark val="none"/>
        <c:tickLblPos val="nextTo"/>
        <c:crossAx val="97634944"/>
        <c:crosses val="autoZero"/>
        <c:auto val="1"/>
        <c:lblAlgn val="ctr"/>
        <c:lblOffset val="100"/>
        <c:tickLblSkip val="10"/>
        <c:tickMarkSkip val="10"/>
        <c:noMultiLvlLbl val="0"/>
      </c:catAx>
      <c:valAx>
        <c:axId val="97634944"/>
        <c:scaling>
          <c:orientation val="minMax"/>
          <c:max val="53"/>
          <c:min val="0"/>
        </c:scaling>
        <c:delete val="0"/>
        <c:axPos val="l"/>
        <c:majorGridlines>
          <c:spPr>
            <a:ln>
              <a:solidFill>
                <a:schemeClr val="bg1">
                  <a:lumMod val="95000"/>
                </a:schemeClr>
              </a:solidFill>
            </a:ln>
          </c:spPr>
        </c:majorGridlines>
        <c:title>
          <c:tx>
            <c:rich>
              <a:bodyPr rot="-5400000" vert="horz"/>
              <a:lstStyle/>
              <a:p>
                <a:pPr>
                  <a:defRPr sz="1600"/>
                </a:pPr>
                <a:r>
                  <a:rPr lang="en-US" sz="1600"/>
                  <a:t>Km/jour/personne</a:t>
                </a:r>
              </a:p>
            </c:rich>
          </c:tx>
          <c:layout/>
          <c:overlay val="0"/>
        </c:title>
        <c:numFmt formatCode="0" sourceLinked="0"/>
        <c:majorTickMark val="out"/>
        <c:minorTickMark val="none"/>
        <c:tickLblPos val="nextTo"/>
        <c:txPr>
          <a:bodyPr/>
          <a:lstStyle/>
          <a:p>
            <a:pPr>
              <a:defRPr sz="1600"/>
            </a:pPr>
            <a:endParaRPr lang="fr-FR"/>
          </a:p>
        </c:txPr>
        <c:crossAx val="97633408"/>
        <c:crosses val="autoZero"/>
        <c:crossBetween val="midCat"/>
      </c:valAx>
    </c:plotArea>
    <c:legend>
      <c:legendPos val="r"/>
      <c:layout>
        <c:manualLayout>
          <c:xMode val="edge"/>
          <c:yMode val="edge"/>
          <c:x val="9.1248632983377084E-2"/>
          <c:y val="0.11367986111111113"/>
          <c:w val="0.12098470764071155"/>
          <c:h val="0.65144560185185174"/>
        </c:manualLayout>
      </c:layout>
      <c:overlay val="0"/>
      <c:spPr>
        <a:solidFill>
          <a:schemeClr val="bg1"/>
        </a:solidFill>
        <a:ln>
          <a:solidFill>
            <a:schemeClr val="tx1">
              <a:lumMod val="50000"/>
              <a:lumOff val="50000"/>
            </a:schemeClr>
          </a:solidFill>
        </a:ln>
      </c:spPr>
      <c:txPr>
        <a:bodyPr/>
        <a:lstStyle/>
        <a:p>
          <a:pPr>
            <a:defRPr sz="1600" b="1"/>
          </a:pPr>
          <a:endParaRPr lang="fr-FR"/>
        </a:p>
      </c:txPr>
    </c:legend>
    <c:plotVisOnly val="1"/>
    <c:dispBlanksAs val="zero"/>
    <c:showDLblsOverMax val="0"/>
  </c:chart>
  <c:spPr>
    <a:solidFill>
      <a:sysClr val="window" lastClr="FFFFFF"/>
    </a:solidFill>
    <a:ln>
      <a:solidFill>
        <a:schemeClr val="tx1">
          <a:lumMod val="50000"/>
          <a:lumOff val="50000"/>
        </a:schemeClr>
      </a:solidFill>
    </a:ln>
  </c:spPr>
  <c:txPr>
    <a:bodyPr/>
    <a:lstStyle/>
    <a:p>
      <a:pPr>
        <a:defRPr sz="14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73375"/>
          <c:y val="4.6953195018135066E-2"/>
          <c:w val="0.85859597222222217"/>
          <c:h val="0.85055795847909155"/>
        </c:manualLayout>
      </c:layout>
      <c:lineChart>
        <c:grouping val="standard"/>
        <c:varyColors val="0"/>
        <c:ser>
          <c:idx val="0"/>
          <c:order val="0"/>
          <c:tx>
            <c:strRef>
              <c:f>Transports!$B$2</c:f>
              <c:strCache>
                <c:ptCount val="1"/>
                <c:pt idx="0">
                  <c:v>Transports intérieurs</c:v>
                </c:pt>
              </c:strCache>
            </c:strRef>
          </c:tx>
          <c:spPr>
            <a:ln w="57150">
              <a:solidFill>
                <a:sysClr val="windowText" lastClr="000000"/>
              </a:solidFill>
            </a:ln>
          </c:spPr>
          <c:marker>
            <c:symbol val="none"/>
          </c:marker>
          <c:cat>
            <c:numRef>
              <c:f>Transports!$C$1:$CO$1</c:f>
              <c:numCache>
                <c:formatCode>General</c:formatCode>
                <c:ptCount val="9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pt idx="81">
                  <c:v>2041</c:v>
                </c:pt>
                <c:pt idx="82">
                  <c:v>2042</c:v>
                </c:pt>
                <c:pt idx="83">
                  <c:v>2043</c:v>
                </c:pt>
                <c:pt idx="84">
                  <c:v>2044</c:v>
                </c:pt>
                <c:pt idx="85">
                  <c:v>2045</c:v>
                </c:pt>
                <c:pt idx="86">
                  <c:v>2046</c:v>
                </c:pt>
                <c:pt idx="87">
                  <c:v>2047</c:v>
                </c:pt>
                <c:pt idx="88">
                  <c:v>2048</c:v>
                </c:pt>
                <c:pt idx="89">
                  <c:v>2049</c:v>
                </c:pt>
                <c:pt idx="90">
                  <c:v>2050</c:v>
                </c:pt>
              </c:numCache>
            </c:numRef>
          </c:cat>
          <c:val>
            <c:numRef>
              <c:f>Transports!$C$2:$CO$2</c:f>
              <c:numCache>
                <c:formatCode>#\ ##0.0</c:formatCode>
                <c:ptCount val="91"/>
                <c:pt idx="0">
                  <c:v>34.195738693987593</c:v>
                </c:pt>
                <c:pt idx="1">
                  <c:v>35.767674607444768</c:v>
                </c:pt>
                <c:pt idx="2">
                  <c:v>37.69309738862033</c:v>
                </c:pt>
                <c:pt idx="3">
                  <c:v>40.409984388796154</c:v>
                </c:pt>
                <c:pt idx="4">
                  <c:v>43.440154211005925</c:v>
                </c:pt>
                <c:pt idx="5">
                  <c:v>45.080110981800793</c:v>
                </c:pt>
                <c:pt idx="6">
                  <c:v>47.155106719573709</c:v>
                </c:pt>
                <c:pt idx="7">
                  <c:v>49.900092852823718</c:v>
                </c:pt>
                <c:pt idx="8">
                  <c:v>53.492483434446868</c:v>
                </c:pt>
                <c:pt idx="9">
                  <c:v>56.778059384750065</c:v>
                </c:pt>
                <c:pt idx="10">
                  <c:v>61.077907714394598</c:v>
                </c:pt>
                <c:pt idx="11">
                  <c:v>65.366825499765469</c:v>
                </c:pt>
                <c:pt idx="12">
                  <c:v>71.316610430312323</c:v>
                </c:pt>
                <c:pt idx="13">
                  <c:v>78.84923397912064</c:v>
                </c:pt>
                <c:pt idx="14">
                  <c:v>77.835473254238025</c:v>
                </c:pt>
                <c:pt idx="15">
                  <c:v>80.895363228104088</c:v>
                </c:pt>
                <c:pt idx="16">
                  <c:v>85.909543113253434</c:v>
                </c:pt>
                <c:pt idx="17">
                  <c:v>88.2491082893455</c:v>
                </c:pt>
                <c:pt idx="18">
                  <c:v>92.549875994820226</c:v>
                </c:pt>
                <c:pt idx="19">
                  <c:v>94.986106828714412</c:v>
                </c:pt>
                <c:pt idx="20">
                  <c:v>95.967179038959586</c:v>
                </c:pt>
                <c:pt idx="21">
                  <c:v>97.780306488780099</c:v>
                </c:pt>
                <c:pt idx="22">
                  <c:v>98.46149995612717</c:v>
                </c:pt>
                <c:pt idx="23">
                  <c:v>99.495542163063078</c:v>
                </c:pt>
                <c:pt idx="24">
                  <c:v>101.24528372399163</c:v>
                </c:pt>
                <c:pt idx="25">
                  <c:v>101.19998361560849</c:v>
                </c:pt>
                <c:pt idx="26">
                  <c:v>106.08907482358512</c:v>
                </c:pt>
                <c:pt idx="27">
                  <c:v>109.66831361949752</c:v>
                </c:pt>
                <c:pt idx="28">
                  <c:v>116.26401534567495</c:v>
                </c:pt>
                <c:pt idx="29">
                  <c:v>120.587508424136</c:v>
                </c:pt>
                <c:pt idx="30">
                  <c:v>123.71407623173214</c:v>
                </c:pt>
                <c:pt idx="31">
                  <c:v>127.03018067235703</c:v>
                </c:pt>
                <c:pt idx="32">
                  <c:v>129.72219267264535</c:v>
                </c:pt>
                <c:pt idx="33">
                  <c:v>130.69115312071278</c:v>
                </c:pt>
                <c:pt idx="34">
                  <c:v>132.29761052686337</c:v>
                </c:pt>
                <c:pt idx="35">
                  <c:v>133.76032366923147</c:v>
                </c:pt>
                <c:pt idx="36">
                  <c:v>134.14445999429262</c:v>
                </c:pt>
                <c:pt idx="37">
                  <c:v>136.83567214925918</c:v>
                </c:pt>
                <c:pt idx="38">
                  <c:v>140.54484035465381</c:v>
                </c:pt>
                <c:pt idx="39">
                  <c:v>143.1140517724302</c:v>
                </c:pt>
                <c:pt idx="40">
                  <c:v>143.38360954959535</c:v>
                </c:pt>
                <c:pt idx="41">
                  <c:v>146.86966731830216</c:v>
                </c:pt>
                <c:pt idx="42">
                  <c:v>148.60333167284998</c:v>
                </c:pt>
                <c:pt idx="43">
                  <c:v>147.00336492695052</c:v>
                </c:pt>
                <c:pt idx="44">
                  <c:v>147.54864531278656</c:v>
                </c:pt>
                <c:pt idx="45">
                  <c:v>145.06150000781335</c:v>
                </c:pt>
                <c:pt idx="46">
                  <c:v>145.05215977493208</c:v>
                </c:pt>
                <c:pt idx="47">
                  <c:v>144.13418602239926</c:v>
                </c:pt>
                <c:pt idx="48">
                  <c:v>138.50863269527258</c:v>
                </c:pt>
                <c:pt idx="49">
                  <c:v>136.89956451742231</c:v>
                </c:pt>
                <c:pt idx="50">
                  <c:v>138.04906161112325</c:v>
                </c:pt>
                <c:pt idx="51">
                  <c:v>139.1710839786337</c:v>
                </c:pt>
                <c:pt idx="52">
                  <c:v>137.55350686979645</c:v>
                </c:pt>
                <c:pt idx="53">
                  <c:v>136.80337368104321</c:v>
                </c:pt>
                <c:pt idx="54">
                  <c:v>136.7912419754187</c:v>
                </c:pt>
                <c:pt idx="55">
                  <c:v>138.1690609903921</c:v>
                </c:pt>
                <c:pt idx="56">
                  <c:v>138.33277809353552</c:v>
                </c:pt>
                <c:pt idx="57">
                  <c:v>138.65963245134151</c:v>
                </c:pt>
                <c:pt idx="58">
                  <c:v>135.68760861775388</c:v>
                </c:pt>
                <c:pt idx="59">
                  <c:v>135.43723739558095</c:v>
                </c:pt>
                <c:pt idx="60">
                  <c:v>113.07659257849386</c:v>
                </c:pt>
                <c:pt idx="61">
                  <c:v>126.02720658280325</c:v>
                </c:pt>
                <c:pt idx="62" formatCode="General">
                  <c:v>128.87098145553759</c:v>
                </c:pt>
                <c:pt idx="70" formatCode="General">
                  <c:v>99</c:v>
                </c:pt>
              </c:numCache>
            </c:numRef>
          </c:val>
          <c:smooth val="0"/>
          <c:extLst xmlns:c16r2="http://schemas.microsoft.com/office/drawing/2015/06/chart">
            <c:ext xmlns:c16="http://schemas.microsoft.com/office/drawing/2014/chart" uri="{C3380CC4-5D6E-409C-BE32-E72D297353CC}">
              <c16:uniqueId val="{00000000-5B60-44A3-AC08-9A630ADFCF3E}"/>
            </c:ext>
          </c:extLst>
        </c:ser>
        <c:ser>
          <c:idx val="3"/>
          <c:order val="1"/>
          <c:tx>
            <c:strRef>
              <c:f>Transports!$B$6</c:f>
              <c:strCache>
                <c:ptCount val="1"/>
                <c:pt idx="0">
                  <c:v>SNBC transports</c:v>
                </c:pt>
              </c:strCache>
            </c:strRef>
          </c:tx>
          <c:spPr>
            <a:ln w="57150">
              <a:solidFill>
                <a:srgbClr val="00B050"/>
              </a:solidFill>
              <a:prstDash val="solid"/>
            </a:ln>
          </c:spPr>
          <c:marker>
            <c:symbol val="none"/>
          </c:marker>
          <c:cat>
            <c:numRef>
              <c:f>Transports!$C$1:$CO$1</c:f>
              <c:numCache>
                <c:formatCode>General</c:formatCode>
                <c:ptCount val="9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pt idx="81">
                  <c:v>2041</c:v>
                </c:pt>
                <c:pt idx="82">
                  <c:v>2042</c:v>
                </c:pt>
                <c:pt idx="83">
                  <c:v>2043</c:v>
                </c:pt>
                <c:pt idx="84">
                  <c:v>2044</c:v>
                </c:pt>
                <c:pt idx="85">
                  <c:v>2045</c:v>
                </c:pt>
                <c:pt idx="86">
                  <c:v>2046</c:v>
                </c:pt>
                <c:pt idx="87">
                  <c:v>2047</c:v>
                </c:pt>
                <c:pt idx="88">
                  <c:v>2048</c:v>
                </c:pt>
                <c:pt idx="89">
                  <c:v>2049</c:v>
                </c:pt>
                <c:pt idx="90">
                  <c:v>2050</c:v>
                </c:pt>
              </c:numCache>
            </c:numRef>
          </c:cat>
          <c:val>
            <c:numRef>
              <c:f>Transports!$C$6:$CO$6</c:f>
              <c:numCache>
                <c:formatCode>General</c:formatCode>
                <c:ptCount val="91"/>
                <c:pt idx="55">
                  <c:v>137</c:v>
                </c:pt>
                <c:pt idx="56">
                  <c:v>136</c:v>
                </c:pt>
                <c:pt idx="57">
                  <c:v>135</c:v>
                </c:pt>
                <c:pt idx="58">
                  <c:v>134</c:v>
                </c:pt>
                <c:pt idx="59">
                  <c:v>133</c:v>
                </c:pt>
                <c:pt idx="60">
                  <c:v>132</c:v>
                </c:pt>
                <c:pt idx="61">
                  <c:v>129</c:v>
                </c:pt>
                <c:pt idx="62">
                  <c:v>125</c:v>
                </c:pt>
                <c:pt idx="63">
                  <c:v>122</c:v>
                </c:pt>
                <c:pt idx="64">
                  <c:v>119</c:v>
                </c:pt>
                <c:pt idx="65">
                  <c:v>116</c:v>
                </c:pt>
                <c:pt idx="66">
                  <c:v>112</c:v>
                </c:pt>
                <c:pt idx="67">
                  <c:v>109</c:v>
                </c:pt>
                <c:pt idx="68">
                  <c:v>106</c:v>
                </c:pt>
                <c:pt idx="69">
                  <c:v>102</c:v>
                </c:pt>
                <c:pt idx="70">
                  <c:v>99</c:v>
                </c:pt>
                <c:pt idx="71">
                  <c:v>94</c:v>
                </c:pt>
                <c:pt idx="72">
                  <c:v>89</c:v>
                </c:pt>
                <c:pt idx="73">
                  <c:v>84</c:v>
                </c:pt>
                <c:pt idx="74">
                  <c:v>80</c:v>
                </c:pt>
                <c:pt idx="75">
                  <c:v>75</c:v>
                </c:pt>
                <c:pt idx="76">
                  <c:v>70</c:v>
                </c:pt>
                <c:pt idx="77">
                  <c:v>65</c:v>
                </c:pt>
                <c:pt idx="78">
                  <c:v>61</c:v>
                </c:pt>
                <c:pt idx="79">
                  <c:v>56</c:v>
                </c:pt>
                <c:pt idx="80">
                  <c:v>51</c:v>
                </c:pt>
                <c:pt idx="81">
                  <c:v>46</c:v>
                </c:pt>
                <c:pt idx="82">
                  <c:v>42</c:v>
                </c:pt>
                <c:pt idx="83">
                  <c:v>37</c:v>
                </c:pt>
                <c:pt idx="84">
                  <c:v>32</c:v>
                </c:pt>
                <c:pt idx="85">
                  <c:v>27</c:v>
                </c:pt>
                <c:pt idx="86">
                  <c:v>23</c:v>
                </c:pt>
                <c:pt idx="87">
                  <c:v>18</c:v>
                </c:pt>
                <c:pt idx="88">
                  <c:v>13</c:v>
                </c:pt>
                <c:pt idx="89">
                  <c:v>8</c:v>
                </c:pt>
                <c:pt idx="90">
                  <c:v>4</c:v>
                </c:pt>
              </c:numCache>
            </c:numRef>
          </c:val>
          <c:smooth val="0"/>
          <c:extLst xmlns:c16r2="http://schemas.microsoft.com/office/drawing/2015/06/chart">
            <c:ext xmlns:c16="http://schemas.microsoft.com/office/drawing/2014/chart" uri="{C3380CC4-5D6E-409C-BE32-E72D297353CC}">
              <c16:uniqueId val="{00000001-5B60-44A3-AC08-9A630ADFCF3E}"/>
            </c:ext>
          </c:extLst>
        </c:ser>
        <c:dLbls>
          <c:showLegendKey val="0"/>
          <c:showVal val="0"/>
          <c:showCatName val="0"/>
          <c:showSerName val="0"/>
          <c:showPercent val="0"/>
          <c:showBubbleSize val="0"/>
        </c:dLbls>
        <c:marker val="1"/>
        <c:smooth val="0"/>
        <c:axId val="113759360"/>
        <c:axId val="113760896"/>
      </c:lineChart>
      <c:catAx>
        <c:axId val="113759360"/>
        <c:scaling>
          <c:orientation val="minMax"/>
        </c:scaling>
        <c:delete val="0"/>
        <c:axPos val="b"/>
        <c:numFmt formatCode="General" sourceLinked="1"/>
        <c:majorTickMark val="out"/>
        <c:minorTickMark val="none"/>
        <c:tickLblPos val="nextTo"/>
        <c:crossAx val="113760896"/>
        <c:crosses val="autoZero"/>
        <c:auto val="1"/>
        <c:lblAlgn val="ctr"/>
        <c:lblOffset val="100"/>
        <c:tickLblSkip val="10"/>
        <c:tickMarkSkip val="5"/>
        <c:noMultiLvlLbl val="0"/>
      </c:catAx>
      <c:valAx>
        <c:axId val="113760896"/>
        <c:scaling>
          <c:orientation val="minMax"/>
          <c:max val="160"/>
        </c:scaling>
        <c:delete val="0"/>
        <c:axPos val="l"/>
        <c:majorGridlines>
          <c:spPr>
            <a:ln>
              <a:solidFill>
                <a:schemeClr val="bg1">
                  <a:lumMod val="95000"/>
                </a:schemeClr>
              </a:solidFill>
            </a:ln>
          </c:spPr>
        </c:majorGridlines>
        <c:title>
          <c:tx>
            <c:rich>
              <a:bodyPr rot="-5400000" vert="horz"/>
              <a:lstStyle/>
              <a:p>
                <a:pPr>
                  <a:defRPr b="0"/>
                </a:pPr>
                <a:r>
                  <a:rPr lang="en-US" b="0" dirty="0"/>
                  <a:t>Emissions des transports (MtCO</a:t>
                </a:r>
                <a:r>
                  <a:rPr lang="en-US" b="0" baseline="-25000" dirty="0"/>
                  <a:t>2</a:t>
                </a:r>
                <a:r>
                  <a:rPr lang="en-US" b="0" dirty="0"/>
                  <a:t>eq)</a:t>
                </a:r>
              </a:p>
            </c:rich>
          </c:tx>
          <c:layout/>
          <c:overlay val="0"/>
        </c:title>
        <c:numFmt formatCode="#,##0" sourceLinked="0"/>
        <c:majorTickMark val="out"/>
        <c:minorTickMark val="none"/>
        <c:tickLblPos val="nextTo"/>
        <c:txPr>
          <a:bodyPr/>
          <a:lstStyle/>
          <a:p>
            <a:pPr>
              <a:defRPr sz="1200"/>
            </a:pPr>
            <a:endParaRPr lang="fr-FR"/>
          </a:p>
        </c:txPr>
        <c:crossAx val="113759360"/>
        <c:crosses val="autoZero"/>
        <c:crossBetween val="midCat"/>
      </c:valAx>
    </c:plotArea>
    <c:legend>
      <c:legendPos val="l"/>
      <c:legendEntry>
        <c:idx val="0"/>
        <c:txPr>
          <a:bodyPr/>
          <a:lstStyle/>
          <a:p>
            <a:pPr>
              <a:defRPr b="1"/>
            </a:pPr>
            <a:endParaRPr lang="fr-FR"/>
          </a:p>
        </c:txPr>
      </c:legendEntry>
      <c:layout>
        <c:manualLayout>
          <c:xMode val="edge"/>
          <c:yMode val="edge"/>
          <c:x val="0.3509890277777778"/>
          <c:y val="0.69240185185185188"/>
          <c:w val="0.31772416666666664"/>
          <c:h val="0.20006226851851855"/>
        </c:manualLayout>
      </c:layout>
      <c:overlay val="1"/>
      <c:spPr>
        <a:noFill/>
      </c:spPr>
      <c:txPr>
        <a:bodyPr/>
        <a:lstStyle/>
        <a:p>
          <a:pPr>
            <a:defRPr b="1"/>
          </a:pPr>
          <a:endParaRPr lang="fr-FR"/>
        </a:p>
      </c:txPr>
    </c:legend>
    <c:plotVisOnly val="1"/>
    <c:dispBlanksAs val="gap"/>
    <c:showDLblsOverMax val="0"/>
  </c:chart>
  <c:spPr>
    <a:solidFill>
      <a:schemeClr val="bg1"/>
    </a:solidFill>
    <a:ln>
      <a:solidFill>
        <a:schemeClr val="tx1">
          <a:lumMod val="50000"/>
          <a:lumOff val="50000"/>
        </a:schemeClr>
      </a:solidFill>
    </a:ln>
  </c:spPr>
  <c:txPr>
    <a:bodyPr/>
    <a:lstStyle/>
    <a:p>
      <a:pPr>
        <a:defRPr sz="14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007993827160494"/>
          <c:y val="0.13508632478632479"/>
          <c:w val="0.77077472222222221"/>
          <c:h val="0.56597286324786322"/>
        </c:manualLayout>
      </c:layout>
      <c:barChart>
        <c:barDir val="col"/>
        <c:grouping val="stacked"/>
        <c:varyColors val="0"/>
        <c:ser>
          <c:idx val="6"/>
          <c:order val="0"/>
          <c:tx>
            <c:strRef>
              <c:f>'France seule'!$J$106</c:f>
              <c:strCache>
                <c:ptCount val="1"/>
                <c:pt idx="0">
                  <c:v>Fin de vie du véhicule</c:v>
                </c:pt>
              </c:strCache>
            </c:strRef>
          </c:tx>
          <c:spPr>
            <a:solidFill>
              <a:schemeClr val="accent1">
                <a:lumMod val="60000"/>
              </a:schemeClr>
            </a:solidFill>
            <a:ln>
              <a:noFill/>
            </a:ln>
            <a:effectLst/>
          </c:spPr>
          <c:invertIfNegative val="0"/>
          <c:cat>
            <c:strRef>
              <c:f>'France seule'!$C$101:$H$101</c:f>
              <c:strCache>
                <c:ptCount val="6"/>
                <c:pt idx="0">
                  <c:v>Voiture thermique</c:v>
                </c:pt>
                <c:pt idx="1">
                  <c:v>Voiture électrique</c:v>
                </c:pt>
                <c:pt idx="2">
                  <c:v>Mini-voiture élec.</c:v>
                </c:pt>
                <c:pt idx="3">
                  <c:v>Vélomobile</c:v>
                </c:pt>
                <c:pt idx="4">
                  <c:v>VAE</c:v>
                </c:pt>
                <c:pt idx="5">
                  <c:v>Vélo</c:v>
                </c:pt>
              </c:strCache>
            </c:strRef>
          </c:cat>
          <c:val>
            <c:numRef>
              <c:f>'France seule'!$C$106:$D$106</c:f>
              <c:numCache>
                <c:formatCode>#\ ##0.0</c:formatCode>
                <c:ptCount val="2"/>
                <c:pt idx="0">
                  <c:v>3.9066666666666667</c:v>
                </c:pt>
                <c:pt idx="1">
                  <c:v>4.8866666666666667</c:v>
                </c:pt>
              </c:numCache>
            </c:numRef>
          </c:val>
          <c:extLst xmlns:c16r2="http://schemas.microsoft.com/office/drawing/2015/06/chart">
            <c:ext xmlns:c16="http://schemas.microsoft.com/office/drawing/2014/chart" uri="{C3380CC4-5D6E-409C-BE32-E72D297353CC}">
              <c16:uniqueId val="{00000000-9E67-4CC8-9CB1-12904E3A1E04}"/>
            </c:ext>
          </c:extLst>
        </c:ser>
        <c:ser>
          <c:idx val="2"/>
          <c:order val="1"/>
          <c:tx>
            <c:strRef>
              <c:f>'France seule'!$J$103</c:f>
              <c:strCache>
                <c:ptCount val="1"/>
                <c:pt idx="0">
                  <c:v>Production du véhicule</c:v>
                </c:pt>
              </c:strCache>
            </c:strRef>
          </c:tx>
          <c:spPr>
            <a:solidFill>
              <a:schemeClr val="accent3"/>
            </a:solidFill>
            <a:ln>
              <a:noFill/>
            </a:ln>
            <a:effectLst/>
          </c:spPr>
          <c:invertIfNegative val="0"/>
          <c:cat>
            <c:strRef>
              <c:f>'France seule'!$C$101:$H$101</c:f>
              <c:strCache>
                <c:ptCount val="6"/>
                <c:pt idx="0">
                  <c:v>Voiture thermique</c:v>
                </c:pt>
                <c:pt idx="1">
                  <c:v>Voiture électrique</c:v>
                </c:pt>
                <c:pt idx="2">
                  <c:v>Mini-voiture élec.</c:v>
                </c:pt>
                <c:pt idx="3">
                  <c:v>Vélomobile</c:v>
                </c:pt>
                <c:pt idx="4">
                  <c:v>VAE</c:v>
                </c:pt>
                <c:pt idx="5">
                  <c:v>Vélo</c:v>
                </c:pt>
              </c:strCache>
            </c:strRef>
          </c:cat>
          <c:val>
            <c:numRef>
              <c:f>'France seule'!$C$103:$D$103</c:f>
              <c:numCache>
                <c:formatCode>#\ ##0.0</c:formatCode>
                <c:ptCount val="2"/>
                <c:pt idx="0">
                  <c:v>38.086666666666666</c:v>
                </c:pt>
                <c:pt idx="1">
                  <c:v>61.78</c:v>
                </c:pt>
              </c:numCache>
            </c:numRef>
          </c:val>
          <c:extLst xmlns:c16r2="http://schemas.microsoft.com/office/drawing/2015/06/chart">
            <c:ext xmlns:c15="http://schemas.microsoft.com/office/drawing/2012/chart" uri="{02D57815-91ED-43cb-92C2-25804820EDAC}">
              <c15:datalabelsRange>
                <c15:f>'France seule'!$C$43:$H$43</c15:f>
                <c15:dlblRangeCache>
                  <c:ptCount val="6"/>
                  <c:pt idx="0">
                    <c:v>195</c:v>
                  </c:pt>
                  <c:pt idx="1">
                    <c:v>80</c:v>
                  </c:pt>
                  <c:pt idx="2">
                    <c:v>26</c:v>
                  </c:pt>
                  <c:pt idx="3">
                    <c:v>9,1</c:v>
                  </c:pt>
                  <c:pt idx="4">
                    <c:v>8,4</c:v>
                  </c:pt>
                  <c:pt idx="5">
                    <c:v>4,3</c:v>
                  </c:pt>
                </c15:dlblRangeCache>
              </c15:datalabelsRange>
            </c:ext>
            <c:ext xmlns:c16="http://schemas.microsoft.com/office/drawing/2014/chart" uri="{C3380CC4-5D6E-409C-BE32-E72D297353CC}">
              <c16:uniqueId val="{00000003-9E67-4CC8-9CB1-12904E3A1E04}"/>
            </c:ext>
          </c:extLst>
        </c:ser>
        <c:ser>
          <c:idx val="5"/>
          <c:order val="2"/>
          <c:tx>
            <c:strRef>
              <c:f>'France seule'!$J$105</c:f>
              <c:strCache>
                <c:ptCount val="1"/>
                <c:pt idx="0">
                  <c:v>Utilisation &amp; Maintenance</c:v>
                </c:pt>
              </c:strCache>
            </c:strRef>
          </c:tx>
          <c:spPr>
            <a:solidFill>
              <a:schemeClr val="accent2"/>
            </a:solidFill>
            <a:ln>
              <a:noFill/>
            </a:ln>
            <a:effectLst/>
          </c:spPr>
          <c:invertIfNegative val="0"/>
          <c:cat>
            <c:strRef>
              <c:f>'France seule'!$C$101:$H$101</c:f>
              <c:strCache>
                <c:ptCount val="6"/>
                <c:pt idx="0">
                  <c:v>Voiture thermique</c:v>
                </c:pt>
                <c:pt idx="1">
                  <c:v>Voiture électrique</c:v>
                </c:pt>
                <c:pt idx="2">
                  <c:v>Mini-voiture élec.</c:v>
                </c:pt>
                <c:pt idx="3">
                  <c:v>Vélomobile</c:v>
                </c:pt>
                <c:pt idx="4">
                  <c:v>VAE</c:v>
                </c:pt>
                <c:pt idx="5">
                  <c:v>Vélo</c:v>
                </c:pt>
              </c:strCache>
            </c:strRef>
          </c:cat>
          <c:val>
            <c:numRef>
              <c:f>'France seule'!$C$105:$D$105</c:f>
              <c:numCache>
                <c:formatCode>#\ ##0.0</c:formatCode>
                <c:ptCount val="2"/>
                <c:pt idx="0">
                  <c:v>125.74</c:v>
                </c:pt>
                <c:pt idx="1">
                  <c:v>2.0533333333333301</c:v>
                </c:pt>
              </c:numCache>
            </c:numRef>
          </c:val>
          <c:extLst xmlns:c16r2="http://schemas.microsoft.com/office/drawing/2015/06/chart">
            <c:ext xmlns:c16="http://schemas.microsoft.com/office/drawing/2014/chart" uri="{C3380CC4-5D6E-409C-BE32-E72D297353CC}">
              <c16:uniqueId val="{00000004-9E67-4CC8-9CB1-12904E3A1E04}"/>
            </c:ext>
          </c:extLst>
        </c:ser>
        <c:ser>
          <c:idx val="3"/>
          <c:order val="3"/>
          <c:tx>
            <c:strRef>
              <c:f>'France seule'!$J$104</c:f>
              <c:strCache>
                <c:ptCount val="1"/>
                <c:pt idx="0">
                  <c:v>Production de l'énergie</c:v>
                </c:pt>
              </c:strCache>
            </c:strRef>
          </c:tx>
          <c:spPr>
            <a:solidFill>
              <a:schemeClr val="accent4"/>
            </a:solidFill>
            <a:ln>
              <a:noFill/>
            </a:ln>
            <a:effectLst/>
          </c:spPr>
          <c:invertIfNegative val="0"/>
          <c:cat>
            <c:strRef>
              <c:f>'France seule'!$C$101:$H$101</c:f>
              <c:strCache>
                <c:ptCount val="6"/>
                <c:pt idx="0">
                  <c:v>Voiture thermique</c:v>
                </c:pt>
                <c:pt idx="1">
                  <c:v>Voiture électrique</c:v>
                </c:pt>
                <c:pt idx="2">
                  <c:v>Mini-voiture élec.</c:v>
                </c:pt>
                <c:pt idx="3">
                  <c:v>Vélomobile</c:v>
                </c:pt>
                <c:pt idx="4">
                  <c:v>VAE</c:v>
                </c:pt>
                <c:pt idx="5">
                  <c:v>Vélo</c:v>
                </c:pt>
              </c:strCache>
            </c:strRef>
          </c:cat>
          <c:val>
            <c:numRef>
              <c:f>'France seule'!$C$104:$D$104</c:f>
              <c:numCache>
                <c:formatCode>#\ ##0.0</c:formatCode>
                <c:ptCount val="2"/>
                <c:pt idx="0">
                  <c:v>27.466666666666669</c:v>
                </c:pt>
                <c:pt idx="1">
                  <c:v>11.2533333333333</c:v>
                </c:pt>
              </c:numCache>
            </c:numRef>
          </c:val>
          <c:extLst xmlns:c16r2="http://schemas.microsoft.com/office/drawing/2015/06/chart">
            <c:ext xmlns:c16="http://schemas.microsoft.com/office/drawing/2014/chart" uri="{C3380CC4-5D6E-409C-BE32-E72D297353CC}">
              <c16:uniqueId val="{00000005-9E67-4CC8-9CB1-12904E3A1E04}"/>
            </c:ext>
          </c:extLst>
        </c:ser>
        <c:dLbls>
          <c:showLegendKey val="0"/>
          <c:showVal val="0"/>
          <c:showCatName val="0"/>
          <c:showSerName val="0"/>
          <c:showPercent val="0"/>
          <c:showBubbleSize val="0"/>
        </c:dLbls>
        <c:gapWidth val="80"/>
        <c:overlap val="100"/>
        <c:axId val="123306752"/>
        <c:axId val="123308288"/>
      </c:barChart>
      <c:catAx>
        <c:axId val="123306752"/>
        <c:scaling>
          <c:orientation val="minMax"/>
        </c:scaling>
        <c:delete val="0"/>
        <c:axPos val="b"/>
        <c:numFmt formatCode="General" sourceLinked="1"/>
        <c:majorTickMark val="out"/>
        <c:minorTickMark val="none"/>
        <c:tickLblPos val="nextTo"/>
        <c:spPr>
          <a:noFill/>
          <a:ln w="6350" cap="flat" cmpd="sng" algn="ctr">
            <a:solidFill>
              <a:schemeClr val="tx1">
                <a:lumMod val="15000"/>
                <a:lumOff val="85000"/>
              </a:schemeClr>
            </a:solidFill>
            <a:prstDash val="solid"/>
            <a:round/>
          </a:ln>
          <a:effectLst/>
        </c:spPr>
        <c:txPr>
          <a:bodyPr rot="-210000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23308288"/>
        <c:crosses val="autoZero"/>
        <c:auto val="1"/>
        <c:lblAlgn val="ctr"/>
        <c:lblOffset val="100"/>
        <c:noMultiLvlLbl val="0"/>
      </c:catAx>
      <c:valAx>
        <c:axId val="123308288"/>
        <c:scaling>
          <c:orientation val="minMax"/>
          <c:max val="200"/>
          <c:min val="0"/>
        </c:scaling>
        <c:delete val="0"/>
        <c:axPos val="l"/>
        <c:numFmt formatCode="General" sourceLinked="0"/>
        <c:majorTickMark val="out"/>
        <c:minorTickMark val="none"/>
        <c:tickLblPos val="nextTo"/>
        <c:spPr>
          <a:noFill/>
          <a:ln w="6350"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mn-lt"/>
                <a:ea typeface="+mn-ea"/>
                <a:cs typeface="+mn-cs"/>
              </a:defRPr>
            </a:pPr>
            <a:endParaRPr lang="fr-FR"/>
          </a:p>
        </c:txPr>
        <c:crossAx val="123306752"/>
        <c:crosses val="autoZero"/>
        <c:crossBetween val="between"/>
      </c:valAx>
      <c:spPr>
        <a:noFill/>
        <a:ln>
          <a:noFill/>
        </a:ln>
        <a:effectLst/>
      </c:spPr>
    </c:plotArea>
    <c:plotVisOnly val="1"/>
    <c:dispBlanksAs val="gap"/>
    <c:showDLblsOverMax val="0"/>
  </c:chart>
  <c:spPr>
    <a:solidFill>
      <a:schemeClr val="bg1"/>
    </a:solidFill>
    <a:ln w="6350" cap="flat" cmpd="sng" algn="ctr">
      <a:noFill/>
      <a:prstDash val="solid"/>
      <a:round/>
    </a:ln>
    <a:effectLst/>
  </c:spPr>
  <c:txPr>
    <a:bodyPr/>
    <a:lstStyle/>
    <a:p>
      <a:pPr>
        <a:defRPr/>
      </a:pPr>
      <a:endParaRPr lang="fr-FR"/>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43090277777778"/>
          <c:y val="0.14051367521367522"/>
          <c:w val="0.86327777777777781"/>
          <c:h val="0.56122393162393158"/>
        </c:manualLayout>
      </c:layout>
      <c:barChart>
        <c:barDir val="col"/>
        <c:grouping val="stacked"/>
        <c:varyColors val="0"/>
        <c:ser>
          <c:idx val="6"/>
          <c:order val="0"/>
          <c:tx>
            <c:strRef>
              <c:f>'France seule'!$B$42</c:f>
              <c:strCache>
                <c:ptCount val="1"/>
                <c:pt idx="0">
                  <c:v>Fin de vie du véhicule</c:v>
                </c:pt>
              </c:strCache>
            </c:strRef>
          </c:tx>
          <c:spPr>
            <a:solidFill>
              <a:schemeClr val="accent1">
                <a:lumMod val="60000"/>
              </a:schemeClr>
            </a:solidFill>
            <a:ln>
              <a:noFill/>
            </a:ln>
            <a:effectLst/>
          </c:spPr>
          <c:invertIfNegative val="0"/>
          <c:dPt>
            <c:idx val="0"/>
            <c:invertIfNegative val="0"/>
            <c:bubble3D val="0"/>
            <c:spPr>
              <a:solidFill>
                <a:srgbClr val="264478"/>
              </a:solidFill>
              <a:ln>
                <a:noFill/>
              </a:ln>
              <a:effectLst/>
            </c:spPr>
            <c:extLst xmlns:c16r2="http://schemas.microsoft.com/office/drawing/2015/06/chart">
              <c:ext xmlns:c16="http://schemas.microsoft.com/office/drawing/2014/chart" uri="{C3380CC4-5D6E-409C-BE32-E72D297353CC}">
                <c16:uniqueId val="{00000001-724F-4AF8-A495-8140DD745DBE}"/>
              </c:ext>
            </c:extLst>
          </c:dPt>
          <c:cat>
            <c:strRef>
              <c:f>'France seule'!$D$101:$H$101</c:f>
              <c:strCache>
                <c:ptCount val="5"/>
                <c:pt idx="0">
                  <c:v>Voiture électrique</c:v>
                </c:pt>
                <c:pt idx="1">
                  <c:v>Mini-voiture élec.</c:v>
                </c:pt>
                <c:pt idx="2">
                  <c:v>Vélomobile</c:v>
                </c:pt>
                <c:pt idx="3">
                  <c:v>VAE</c:v>
                </c:pt>
                <c:pt idx="4">
                  <c:v>Vélo</c:v>
                </c:pt>
              </c:strCache>
            </c:strRef>
          </c:cat>
          <c:val>
            <c:numRef>
              <c:f>'France seule'!$D$106:$H$106</c:f>
              <c:numCache>
                <c:formatCode>#\ ##0.0</c:formatCode>
                <c:ptCount val="5"/>
                <c:pt idx="0">
                  <c:v>4.8866666666666667</c:v>
                </c:pt>
                <c:pt idx="1">
                  <c:v>1.86</c:v>
                </c:pt>
                <c:pt idx="2">
                  <c:v>3.7499999999999999E-2</c:v>
                </c:pt>
                <c:pt idx="3">
                  <c:v>7.9999999999999988E-2</c:v>
                </c:pt>
                <c:pt idx="4">
                  <c:v>4.6666666666666662E-2</c:v>
                </c:pt>
              </c:numCache>
            </c:numRef>
          </c:val>
          <c:extLst xmlns:c16r2="http://schemas.microsoft.com/office/drawing/2015/06/chart">
            <c:ext xmlns:c16="http://schemas.microsoft.com/office/drawing/2014/chart" uri="{C3380CC4-5D6E-409C-BE32-E72D297353CC}">
              <c16:uniqueId val="{00000002-724F-4AF8-A495-8140DD745DBE}"/>
            </c:ext>
          </c:extLst>
        </c:ser>
        <c:ser>
          <c:idx val="2"/>
          <c:order val="1"/>
          <c:tx>
            <c:v>Production du véhicule</c:v>
          </c:tx>
          <c:spPr>
            <a:solidFill>
              <a:schemeClr val="accent3"/>
            </a:solidFill>
            <a:ln>
              <a:noFill/>
            </a:ln>
            <a:effectLst/>
          </c:spPr>
          <c:invertIfNegative val="0"/>
          <c:cat>
            <c:strRef>
              <c:f>'France seule'!$D$101:$H$101</c:f>
              <c:strCache>
                <c:ptCount val="5"/>
                <c:pt idx="0">
                  <c:v>Voiture électrique</c:v>
                </c:pt>
                <c:pt idx="1">
                  <c:v>Mini-voiture élec.</c:v>
                </c:pt>
                <c:pt idx="2">
                  <c:v>Vélomobile</c:v>
                </c:pt>
                <c:pt idx="3">
                  <c:v>VAE</c:v>
                </c:pt>
                <c:pt idx="4">
                  <c:v>Vélo</c:v>
                </c:pt>
              </c:strCache>
            </c:strRef>
          </c:cat>
          <c:val>
            <c:numRef>
              <c:f>'France seule'!$D$103:$H$103</c:f>
              <c:numCache>
                <c:formatCode>#\ ##0.0</c:formatCode>
                <c:ptCount val="5"/>
                <c:pt idx="0">
                  <c:v>61.78</c:v>
                </c:pt>
                <c:pt idx="1">
                  <c:v>17.926666666666666</c:v>
                </c:pt>
                <c:pt idx="2">
                  <c:v>8.2625000000000011</c:v>
                </c:pt>
                <c:pt idx="3">
                  <c:v>7.6333333333333329</c:v>
                </c:pt>
                <c:pt idx="4">
                  <c:v>3.8666666666666667</c:v>
                </c:pt>
              </c:numCache>
            </c:numRef>
          </c:val>
          <c:extLst xmlns:c16r2="http://schemas.microsoft.com/office/drawing/2015/06/chart">
            <c:ext xmlns:c15="http://schemas.microsoft.com/office/drawing/2012/chart" uri="{02D57815-91ED-43cb-92C2-25804820EDAC}">
              <c15:datalabelsRange>
                <c15:f>'France seule'!$D$102:$H$102</c15:f>
                <c15:dlblRangeCache>
                  <c:ptCount val="5"/>
                  <c:pt idx="0">
                    <c:v>80</c:v>
                  </c:pt>
                  <c:pt idx="1">
                    <c:v>26</c:v>
                  </c:pt>
                  <c:pt idx="2">
                    <c:v>9,1</c:v>
                  </c:pt>
                  <c:pt idx="3">
                    <c:v>8,4</c:v>
                  </c:pt>
                  <c:pt idx="4">
                    <c:v>4,3</c:v>
                  </c:pt>
                </c15:dlblRangeCache>
              </c15:datalabelsRange>
            </c:ext>
            <c:ext xmlns:c16="http://schemas.microsoft.com/office/drawing/2014/chart" uri="{C3380CC4-5D6E-409C-BE32-E72D297353CC}">
              <c16:uniqueId val="{00000008-724F-4AF8-A495-8140DD745DBE}"/>
            </c:ext>
          </c:extLst>
        </c:ser>
        <c:ser>
          <c:idx val="5"/>
          <c:order val="2"/>
          <c:tx>
            <c:strRef>
              <c:f>'France seule'!$J$105</c:f>
              <c:strCache>
                <c:ptCount val="1"/>
                <c:pt idx="0">
                  <c:v>Utilisation &amp; Maintenance</c:v>
                </c:pt>
              </c:strCache>
            </c:strRef>
          </c:tx>
          <c:spPr>
            <a:solidFill>
              <a:schemeClr val="accent2"/>
            </a:solidFill>
            <a:ln>
              <a:noFill/>
            </a:ln>
            <a:effectLst/>
          </c:spPr>
          <c:invertIfNegative val="0"/>
          <c:cat>
            <c:strRef>
              <c:f>'France seule'!$D$101:$H$101</c:f>
              <c:strCache>
                <c:ptCount val="5"/>
                <c:pt idx="0">
                  <c:v>Voiture électrique</c:v>
                </c:pt>
                <c:pt idx="1">
                  <c:v>Mini-voiture élec.</c:v>
                </c:pt>
                <c:pt idx="2">
                  <c:v>Vélomobile</c:v>
                </c:pt>
                <c:pt idx="3">
                  <c:v>VAE</c:v>
                </c:pt>
                <c:pt idx="4">
                  <c:v>Vélo</c:v>
                </c:pt>
              </c:strCache>
            </c:strRef>
          </c:cat>
          <c:val>
            <c:numRef>
              <c:f>'France seule'!$D$105:$H$105</c:f>
              <c:numCache>
                <c:formatCode>#\ ##0.0</c:formatCode>
                <c:ptCount val="5"/>
                <c:pt idx="0">
                  <c:v>2.0533333333333301</c:v>
                </c:pt>
                <c:pt idx="1">
                  <c:v>1.3933333333333333</c:v>
                </c:pt>
                <c:pt idx="2">
                  <c:v>0.8125</c:v>
                </c:pt>
                <c:pt idx="3">
                  <c:v>0.35</c:v>
                </c:pt>
                <c:pt idx="4">
                  <c:v>0.35</c:v>
                </c:pt>
              </c:numCache>
            </c:numRef>
          </c:val>
          <c:extLst xmlns:c16r2="http://schemas.microsoft.com/office/drawing/2015/06/chart">
            <c:ext xmlns:c16="http://schemas.microsoft.com/office/drawing/2014/chart" uri="{C3380CC4-5D6E-409C-BE32-E72D297353CC}">
              <c16:uniqueId val="{00000009-724F-4AF8-A495-8140DD745DBE}"/>
            </c:ext>
          </c:extLst>
        </c:ser>
        <c:ser>
          <c:idx val="3"/>
          <c:order val="3"/>
          <c:tx>
            <c:v>Production d'énergie</c:v>
          </c:tx>
          <c:spPr>
            <a:solidFill>
              <a:schemeClr val="accent4"/>
            </a:solidFill>
            <a:ln>
              <a:noFill/>
            </a:ln>
            <a:effectLst/>
          </c:spPr>
          <c:invertIfNegative val="0"/>
          <c:cat>
            <c:strRef>
              <c:f>'France seule'!$D$101:$H$101</c:f>
              <c:strCache>
                <c:ptCount val="5"/>
                <c:pt idx="0">
                  <c:v>Voiture électrique</c:v>
                </c:pt>
                <c:pt idx="1">
                  <c:v>Mini-voiture élec.</c:v>
                </c:pt>
                <c:pt idx="2">
                  <c:v>Vélomobile</c:v>
                </c:pt>
                <c:pt idx="3">
                  <c:v>VAE</c:v>
                </c:pt>
                <c:pt idx="4">
                  <c:v>Vélo</c:v>
                </c:pt>
              </c:strCache>
            </c:strRef>
          </c:cat>
          <c:val>
            <c:numRef>
              <c:f>'France seule'!$D$104:$H$104</c:f>
              <c:numCache>
                <c:formatCode>#\ ##0.0</c:formatCode>
                <c:ptCount val="5"/>
                <c:pt idx="0">
                  <c:v>11.2533333333333</c:v>
                </c:pt>
                <c:pt idx="1">
                  <c:v>5.1866666666666665</c:v>
                </c:pt>
                <c:pt idx="2">
                  <c:v>0</c:v>
                </c:pt>
                <c:pt idx="3">
                  <c:v>0.38333333333333336</c:v>
                </c:pt>
                <c:pt idx="4">
                  <c:v>0</c:v>
                </c:pt>
              </c:numCache>
            </c:numRef>
          </c:val>
          <c:extLst xmlns:c16r2="http://schemas.microsoft.com/office/drawing/2015/06/chart">
            <c:ext xmlns:c16="http://schemas.microsoft.com/office/drawing/2014/chart" uri="{C3380CC4-5D6E-409C-BE32-E72D297353CC}">
              <c16:uniqueId val="{0000000A-724F-4AF8-A495-8140DD745DBE}"/>
            </c:ext>
          </c:extLst>
        </c:ser>
        <c:dLbls>
          <c:showLegendKey val="0"/>
          <c:showVal val="0"/>
          <c:showCatName val="0"/>
          <c:showSerName val="0"/>
          <c:showPercent val="0"/>
          <c:showBubbleSize val="0"/>
        </c:dLbls>
        <c:gapWidth val="80"/>
        <c:overlap val="100"/>
        <c:axId val="3362816"/>
        <c:axId val="3364352"/>
      </c:barChart>
      <c:catAx>
        <c:axId val="3362816"/>
        <c:scaling>
          <c:orientation val="minMax"/>
        </c:scaling>
        <c:delete val="0"/>
        <c:axPos val="b"/>
        <c:numFmt formatCode="General" sourceLinked="1"/>
        <c:majorTickMark val="out"/>
        <c:minorTickMark val="none"/>
        <c:tickLblPos val="nextTo"/>
        <c:spPr>
          <a:noFill/>
          <a:ln w="6350" cap="flat" cmpd="sng" algn="ctr">
            <a:solidFill>
              <a:schemeClr val="tx1">
                <a:lumMod val="15000"/>
                <a:lumOff val="85000"/>
              </a:schemeClr>
            </a:solidFill>
            <a:prstDash val="solid"/>
            <a:round/>
          </a:ln>
          <a:effectLst/>
        </c:spPr>
        <c:txPr>
          <a:bodyPr rot="-210000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3364352"/>
        <c:crosses val="autoZero"/>
        <c:auto val="1"/>
        <c:lblAlgn val="ctr"/>
        <c:lblOffset val="100"/>
        <c:noMultiLvlLbl val="0"/>
      </c:catAx>
      <c:valAx>
        <c:axId val="3364352"/>
        <c:scaling>
          <c:orientation val="minMax"/>
        </c:scaling>
        <c:delete val="0"/>
        <c:axPos val="l"/>
        <c:numFmt formatCode="General" sourceLinked="0"/>
        <c:majorTickMark val="out"/>
        <c:minorTickMark val="none"/>
        <c:tickLblPos val="nextTo"/>
        <c:spPr>
          <a:noFill/>
          <a:ln w="6350"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mn-lt"/>
                <a:ea typeface="+mn-ea"/>
                <a:cs typeface="+mn-cs"/>
              </a:defRPr>
            </a:pPr>
            <a:endParaRPr lang="fr-FR"/>
          </a:p>
        </c:txPr>
        <c:crossAx val="3362816"/>
        <c:crosses val="autoZero"/>
        <c:crossBetween val="between"/>
      </c:valAx>
      <c:spPr>
        <a:noFill/>
        <a:ln>
          <a:noFill/>
        </a:ln>
        <a:effectLst/>
      </c:spPr>
    </c:plotArea>
    <c:legend>
      <c:legendPos val="r"/>
      <c:layout>
        <c:manualLayout>
          <c:xMode val="edge"/>
          <c:yMode val="edge"/>
          <c:x val="0.43531215277777779"/>
          <c:y val="0.14514764957264956"/>
          <c:w val="0.40978852513227515"/>
          <c:h val="0.27539351851851857"/>
        </c:manualLayout>
      </c:layout>
      <c:overlay val="0"/>
      <c:spPr>
        <a:noFill/>
        <a:ln>
          <a:solidFill>
            <a:schemeClr val="tx1"/>
          </a:solid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fr-FR"/>
    </a:p>
  </c:txPr>
  <c:externalData r:id="rId2">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0.41086</cdr:x>
      <cdr:y>0.49545</cdr:y>
    </cdr:from>
    <cdr:to>
      <cdr:x>0.48897</cdr:x>
      <cdr:y>0.66552</cdr:y>
    </cdr:to>
    <cdr:sp macro="" textlink="">
      <cdr:nvSpPr>
        <cdr:cNvPr id="2" name="ZoneTexte 1">
          <a:extLst xmlns:a="http://schemas.openxmlformats.org/drawingml/2006/main">
            <a:ext uri="{FF2B5EF4-FFF2-40B4-BE49-F238E27FC236}">
              <a16:creationId xmlns="" xmlns:a16="http://schemas.microsoft.com/office/drawing/2014/main" id="{CFECFCB5-CD7F-E746-BA24-A544CD991251}"/>
            </a:ext>
          </a:extLst>
        </cdr:cNvPr>
        <cdr:cNvSpPr txBox="1"/>
      </cdr:nvSpPr>
      <cdr:spPr>
        <a:xfrm xmlns:a="http://schemas.openxmlformats.org/drawingml/2006/main">
          <a:off x="4809270" y="26638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9385F6E-DBE0-4876-B704-1DF4A6D0EC02}" type="datetimeFigureOut">
              <a:rPr lang="fr-FR" smtClean="0"/>
              <a:t>18/03/2024</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A53B508-ABFA-490A-83EE-1A9712D55B89}" type="slidenum">
              <a:rPr lang="fr-FR" smtClean="0"/>
              <a:t>‹N°›</a:t>
            </a:fld>
            <a:endParaRPr lang="fr-FR"/>
          </a:p>
        </p:txBody>
      </p:sp>
    </p:spTree>
    <p:extLst>
      <p:ext uri="{BB962C8B-B14F-4D97-AF65-F5344CB8AC3E}">
        <p14:creationId xmlns:p14="http://schemas.microsoft.com/office/powerpoint/2010/main" val="325472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F5B8DFF0-D3DB-41CA-9B2C-41BC1BFEE070}" type="datetimeFigureOut">
              <a:rPr lang="fr-FR" smtClean="0"/>
              <a:t>18/03/2024</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2C7F7D2E-1A8E-4199-9A31-15F573E032A0}" type="slidenum">
              <a:rPr lang="fr-FR" smtClean="0"/>
              <a:t>‹N°›</a:t>
            </a:fld>
            <a:endParaRPr lang="fr-FR"/>
          </a:p>
        </p:txBody>
      </p:sp>
    </p:spTree>
    <p:extLst>
      <p:ext uri="{BB962C8B-B14F-4D97-AF65-F5344CB8AC3E}">
        <p14:creationId xmlns:p14="http://schemas.microsoft.com/office/powerpoint/2010/main" val="102457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sz="1400" dirty="0"/>
          </a:p>
        </p:txBody>
      </p:sp>
      <p:sp>
        <p:nvSpPr>
          <p:cNvPr id="4" name="Espace réservé du numéro de diapositive 3"/>
          <p:cNvSpPr>
            <a:spLocks noGrp="1"/>
          </p:cNvSpPr>
          <p:nvPr>
            <p:ph type="sldNum" sz="quarter" idx="10"/>
          </p:nvPr>
        </p:nvSpPr>
        <p:spPr/>
        <p:txBody>
          <a:bodyPr/>
          <a:lstStyle/>
          <a:p>
            <a:fld id="{2C7F7D2E-1A8E-4199-9A31-15F573E032A0}"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244859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7F7D2E-1A8E-4199-9A31-15F573E032A0}" type="slidenum">
              <a:rPr lang="fr-FR" smtClean="0"/>
              <a:t>3</a:t>
            </a:fld>
            <a:endParaRPr lang="fr-FR"/>
          </a:p>
        </p:txBody>
      </p:sp>
    </p:spTree>
    <p:extLst>
      <p:ext uri="{BB962C8B-B14F-4D97-AF65-F5344CB8AC3E}">
        <p14:creationId xmlns:p14="http://schemas.microsoft.com/office/powerpoint/2010/main" val="317663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734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F3FEC7E-DDE5-B195-BC84-0D90A9C729F2}"/>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A0B92074-411F-0690-7515-5762DCE57752}"/>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 xmlns:a16="http://schemas.microsoft.com/office/drawing/2014/main" id="{06DB8E05-B1D4-D75B-E152-E24A52F0620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 xmlns:a16="http://schemas.microsoft.com/office/drawing/2014/main" id="{E121568D-DB73-4918-3CFA-313F285674C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822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075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r>
              <a:rPr lang="fr-FR" b="1" dirty="0"/>
              <a:t>SUITE</a:t>
            </a:r>
            <a:r>
              <a:rPr lang="fr-FR" dirty="0"/>
              <a:t> : la figure de gauche est équivalente à celle de droite de la diapositive précédente (avec quelques détails dans les types de transports en commun), celle de droite s’anime pour faire apparaître les alternatives de mobilité les plus sobres sur les différents types de trajets</a:t>
            </a:r>
          </a:p>
          <a:p>
            <a:endParaRPr lang="fr-FR" dirty="0"/>
          </a:p>
          <a:p>
            <a:r>
              <a:rPr lang="fr-FR" b="1" u="sng" dirty="0"/>
              <a:t>3) Quelles sont les alternatives les plus sobres ?</a:t>
            </a:r>
          </a:p>
          <a:p>
            <a:r>
              <a:rPr lang="fr-FR" dirty="0"/>
              <a:t>- </a:t>
            </a:r>
            <a:r>
              <a:rPr lang="fr-FR" b="1" dirty="0"/>
              <a:t>MOBILITÉS ACTIVES</a:t>
            </a:r>
            <a:r>
              <a:rPr lang="fr-FR" dirty="0"/>
              <a:t>. Sur les courtes distances, les mobilités actives peuvent largement se développer par rapport à la situation actuelle. </a:t>
            </a:r>
          </a:p>
          <a:p>
            <a:r>
              <a:rPr lang="fr-FR" dirty="0"/>
              <a:t>C’est le cas pour la </a:t>
            </a:r>
            <a:r>
              <a:rPr lang="fr-FR" b="1" dirty="0"/>
              <a:t>MARCHE</a:t>
            </a:r>
            <a:r>
              <a:rPr lang="fr-FR" dirty="0"/>
              <a:t>, qui est trop souvent oubliée dans les débats, les politiques de mobilité ou les aménagements, alors que c’est le 2</a:t>
            </a:r>
            <a:r>
              <a:rPr lang="fr-FR" baseline="30000" dirty="0"/>
              <a:t>ème</a:t>
            </a:r>
            <a:r>
              <a:rPr lang="fr-FR" dirty="0"/>
              <a:t> mode de transport derrière la voiture en nombre de déplacements et en temps de transport, et que c’est le mode le plus vertueux (en termes d’externalités), qui est à privilégier avant même le vélo et devant les transports motorisés. </a:t>
            </a:r>
          </a:p>
          <a:p>
            <a:r>
              <a:rPr lang="fr-FR" dirty="0"/>
              <a:t>Aussi le </a:t>
            </a:r>
            <a:r>
              <a:rPr lang="fr-FR" b="1" dirty="0"/>
              <a:t>VÉLO </a:t>
            </a:r>
            <a:r>
              <a:rPr lang="fr-FR" dirty="0"/>
              <a:t>a de fortes marges de progression. Les Pays-Bas ont par exemple une pratique du vélo 10 fois plus élevée qu’en France. De plus, la diversification des vélos (vélos à assistance électrique, vélos cargo, vélos adaptés, etc.) permet d’étendre son domaine de pertinence et plus facilement convaincre d’anciens automobilistes.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b="1" dirty="0"/>
              <a:t>TRANSPORTS EN COMMUN</a:t>
            </a:r>
            <a:r>
              <a:rPr lang="fr-FR" dirty="0"/>
              <a:t>. Quand les flux sont suffisants, les transports en commun peuvent être développés par rapport à la situation actuelle, en particulier pour le </a:t>
            </a:r>
            <a:r>
              <a:rPr lang="fr-FR" b="1" dirty="0"/>
              <a:t>ferroviaire</a:t>
            </a:r>
            <a:r>
              <a:rPr lang="fr-FR" dirty="0"/>
              <a:t>, qui est plus efficace d’un point de vue énergétique que les transports en commun routiers, mais qui trouve sa limite quand les flux deviennent trop faibles, où les </a:t>
            </a:r>
            <a:r>
              <a:rPr lang="fr-FR" b="1" dirty="0"/>
              <a:t>bus et cars </a:t>
            </a:r>
            <a:r>
              <a:rPr lang="fr-FR" dirty="0"/>
              <a:t>peuvent prendre le relai en raison de leur capacité de transport plus limitée.</a:t>
            </a:r>
          </a:p>
          <a:p>
            <a:r>
              <a:rPr lang="fr-FR" dirty="0"/>
              <a:t>- </a:t>
            </a:r>
            <a:r>
              <a:rPr lang="fr-FR" b="1" dirty="0"/>
              <a:t>VOITURE</a:t>
            </a:r>
            <a:r>
              <a:rPr lang="fr-FR" dirty="0"/>
              <a:t>. Dans un système de mobilité durable, la voiture individuelle (utilisée par une seule personne) est une inefficacité du système. Comme elle possède généralement 5 places, son domaine de pertinence correspond aux trajets covoiturés.</a:t>
            </a:r>
          </a:p>
          <a:p>
            <a:r>
              <a:rPr lang="fr-FR" dirty="0"/>
              <a:t>- </a:t>
            </a:r>
            <a:r>
              <a:rPr lang="fr-FR" b="1" dirty="0"/>
              <a:t>VÉHICULES INTERMÉDIAIRES</a:t>
            </a:r>
            <a:r>
              <a:rPr lang="fr-FR" b="0" dirty="0"/>
              <a:t> entre le vélo et la voiture</a:t>
            </a:r>
            <a:r>
              <a:rPr lang="fr-FR" dirty="0"/>
              <a:t>. C’est lorsque les distances de transport deviennent trop importantes pour le vélo classique ou même à assistance électrique (notamment au-delà de 10 km), mais que les flux sont faibles et qu’il en est même difficile de covoiturer, c’est ici la zone de pertinence principale des véhicules intermédiaires entre le vélo et la voiture (speed-</a:t>
            </a:r>
            <a:r>
              <a:rPr lang="fr-FR" dirty="0" err="1"/>
              <a:t>pedelecs</a:t>
            </a:r>
            <a:r>
              <a:rPr lang="fr-FR" dirty="0"/>
              <a:t>, vélos-voitures, mini-voitures, vélomobiles, etc.). C’est donc en particulier dans les zones peu denses et en substitution à la voiture individuelle qui domine dans ces zones, que ces véhicules ont leur principale pertinence.</a:t>
            </a:r>
          </a:p>
          <a:p>
            <a:r>
              <a:rPr lang="fr-FR" dirty="0"/>
              <a:t>- </a:t>
            </a:r>
            <a:r>
              <a:rPr lang="fr-FR" b="1" dirty="0"/>
              <a:t>AUTOPARTAGE</a:t>
            </a:r>
            <a:r>
              <a:rPr lang="fr-FR" dirty="0"/>
              <a:t>. Sur la plus longue distance, l’autopartage ou la location de voiture peut avoir sa pertinence lorsque les transports en commun ne sont pas disponibles (notamment sur des flux faibles), pour les personnes qui n’ont pas de voiture personnelle, car utilisant au quotidien la marche, le vélo, les transports en commun, le covoiturage, ou encore les véhicules intermédiaires (qui sont peu adaptés pour la longue distance en raison de leur autonomie limitée). L’usage de ces mobilités au quotidien fait également de l’autopartage un très bon complément pour des trajets ponctuels du quotidien qui nécessitent une voiture.</a:t>
            </a:r>
          </a:p>
          <a:p>
            <a:r>
              <a:rPr lang="fr-FR" dirty="0"/>
              <a:t>- </a:t>
            </a:r>
            <a:r>
              <a:rPr lang="fr-FR" b="1" dirty="0"/>
              <a:t>INTERMODALITÉ</a:t>
            </a:r>
            <a:r>
              <a:rPr lang="fr-FR" dirty="0"/>
              <a:t>. Enfin, sur la longue distance, l’intermodalité (qui correspond à la combinaison de plusieurs modes pour un même trajet) peut aussi permettre d’utiliser les transports en commun sur ces trajets, comme cela peut aussi se faire sur d’autres trajets du quotidien. Cela peut notamment se faire avec un vélo pliant, du stationnement vélo en gare qui a un fort potentiel de développement, ou avec tout autre mode.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b="1" dirty="0"/>
              <a:t>AVION</a:t>
            </a:r>
            <a:r>
              <a:rPr lang="fr-FR" dirty="0"/>
              <a:t>. Sur les plus longues distances, il n’y a pas d’alternative sobre qui permette d’atteindre le même niveau de service que le permet le transport aérien, à savoir par exemple partir à l’autre bout du monde pour quelques jours… Réduire le transport aérien demande avant tout de revoir la manière de voyager, pour des destinations plus proches ou en partant moins souvent pour les destinations les plus lointaines. En plus de cette modération des distances des voyages, d’autres modes de transport ou pratiques peuvent émerger sur la longue distance (trains de nuit ou trains de plusieurs jours, voyage à vélo, à pied, à la voile, …), mais avec des vitesses et des durées de voyage bien différentes, et donc des pratiques qui ne sont pas aussi </a:t>
            </a:r>
            <a:r>
              <a:rPr lang="fr-FR" dirty="0" err="1"/>
              <a:t>massifiables</a:t>
            </a:r>
            <a:r>
              <a:rPr lang="fr-FR" dirty="0"/>
              <a:t> que l’aérien actuellement.</a:t>
            </a:r>
          </a:p>
          <a:p>
            <a:endParaRPr lang="fr-FR" dirty="0"/>
          </a:p>
          <a:p>
            <a:r>
              <a:rPr lang="fr-FR" b="1" u="sng" dirty="0"/>
              <a:t>CONCLUSION</a:t>
            </a:r>
          </a:p>
          <a:p>
            <a:r>
              <a:rPr lang="fr-FR" dirty="0"/>
              <a:t>On peut remarquer :</a:t>
            </a:r>
          </a:p>
          <a:p>
            <a:r>
              <a:rPr lang="fr-FR" dirty="0"/>
              <a:t>- Qu’</a:t>
            </a:r>
            <a:r>
              <a:rPr lang="fr-FR" b="1" dirty="0"/>
              <a:t>il n’y a pas de solution magique</a:t>
            </a:r>
            <a:r>
              <a:rPr lang="fr-FR" dirty="0"/>
              <a:t>, qui peut remplacer la place dominante de la voiture individuelle actuellement.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Chaque alternative à la voiture individuelle prise isolément (le vélo, le covoiturage, le train, la marche…) a de fortes limites, et </a:t>
            </a:r>
            <a:r>
              <a:rPr lang="fr-FR" b="1" dirty="0"/>
              <a:t>c’est la combinaison des alternatives qui importe </a:t>
            </a:r>
            <a:r>
              <a:rPr lang="fr-FR" dirty="0"/>
              <a:t>pour permettre à une personne ou un ménage de se séparer de la voiture, ou d’en avoir un usage plus raisonné. C’est la </a:t>
            </a:r>
            <a:r>
              <a:rPr lang="fr-FR" b="1" dirty="0"/>
              <a:t>multimodalité</a:t>
            </a:r>
            <a:r>
              <a:rPr lang="fr-FR" dirty="0"/>
              <a:t> (usage de différents modes selon les trajets, selon les besoins).</a:t>
            </a:r>
          </a:p>
          <a:p>
            <a:r>
              <a:rPr lang="fr-FR" dirty="0"/>
              <a:t>- Aussi </a:t>
            </a:r>
            <a:r>
              <a:rPr lang="fr-FR" b="1" dirty="0"/>
              <a:t>la voiture ne disparaît pas </a:t>
            </a:r>
            <a:r>
              <a:rPr lang="fr-FR" dirty="0"/>
              <a:t>dans un tel système de mobilité durable, mais trouve une place bien plus limitée.</a:t>
            </a:r>
          </a:p>
          <a:p>
            <a:r>
              <a:rPr lang="fr-FR" dirty="0"/>
              <a:t>- Enfin, bien qu’un même territoire puisse accueillir différentes solutions de mobilité, </a:t>
            </a:r>
            <a:r>
              <a:rPr lang="fr-FR" b="1" dirty="0"/>
              <a:t>tous les territoires n’ont pas les mêmes alternatives les plus pertinentes </a:t>
            </a:r>
            <a:r>
              <a:rPr lang="fr-FR" dirty="0"/>
              <a:t>pour des mobilités plus sobres et vertueuses (d’un point de vue climat, consommations de ressources, d’espace, activité physique, vitesse / distances / temps de transport, coût, etc.).</a:t>
            </a:r>
          </a:p>
          <a:p>
            <a:endParaRPr lang="fr-FR" dirty="0"/>
          </a:p>
          <a:p>
            <a:r>
              <a:rPr lang="fr-FR" b="1" u="sng" dirty="0"/>
              <a:t>Remarques complémentaires : </a:t>
            </a:r>
          </a:p>
          <a:p>
            <a:r>
              <a:rPr lang="fr-FR" b="1" dirty="0"/>
              <a:t>- Depuis le bas vers le haut</a:t>
            </a:r>
            <a:r>
              <a:rPr lang="fr-FR" dirty="0"/>
              <a:t>, on a des modes de transport de plus en plus rapides, qui permettent de faire des distances de plus en plus importantes. Les modes moins rapides étant généralement moins consommateurs de ressources et d’énergie, la modération des distances de transport (le facteur de demande de transport) est aussi un objectif à poursuivre pour limiter les impacts environnementaux de nos mobilités et faciliter l’usage de modes plus lents et moins </a:t>
            </a:r>
            <a:r>
              <a:rPr lang="fr-FR" dirty="0" err="1"/>
              <a:t>impactants</a:t>
            </a:r>
            <a:r>
              <a:rPr lang="fr-FR" dirty="0"/>
              <a:t>.</a:t>
            </a:r>
          </a:p>
          <a:p>
            <a:r>
              <a:rPr lang="fr-FR" b="1" dirty="0"/>
              <a:t>- De la gauche vers la droite</a:t>
            </a:r>
            <a:r>
              <a:rPr lang="fr-FR" dirty="0"/>
              <a:t>, notamment pour les distances intermédiaires, l’augmentation des flux va de modes de transport individuels à des véhicules et modes de plus en plus massifiés. Ainsi il y a une gradation depuis les véhicules intermédiaires (souvent 1 à 3 places) vers la voiture (souvent 5 places), puis les bus et cars (de l’ordre de 50 places) puis le transport ferroviaire (souvent plusieurs centaines de places)</a:t>
            </a:r>
          </a:p>
          <a:p>
            <a:endParaRPr lang="fr-FR" dirty="0"/>
          </a:p>
          <a:p>
            <a:r>
              <a:rPr lang="fr-FR" dirty="0"/>
              <a:t>- La présentation progressive des différents modes a tendance à se faire dans le sens d’une </a:t>
            </a:r>
            <a:r>
              <a:rPr lang="fr-FR" b="1" dirty="0"/>
              <a:t>HIÉRARCHIE DES MODES</a:t>
            </a:r>
            <a:r>
              <a:rPr lang="fr-FR" dirty="0"/>
              <a:t>, depuis les plus vertueux vers les moins vertueux (notamment en termes de consommation de ressources, et du coup d’énergie, d’émissions de CO2, de pollutions, etc.). </a:t>
            </a:r>
          </a:p>
          <a:p>
            <a:r>
              <a:rPr lang="fr-FR" dirty="0"/>
              <a:t>Jusqu’à maintenant, la hiérarchie a souvent été de privilégier largement la voiture, devant les transports en commun (notamment dans les zones denses, où la voiture devient inefficace), plus récemment le vélo, puis la marche reste trop peu prise en compte dans les politiques de mobilités.</a:t>
            </a:r>
          </a:p>
          <a:p>
            <a:r>
              <a:rPr lang="fr-FR" dirty="0"/>
              <a:t>Cette hiérarchie devrait être renversée, la </a:t>
            </a:r>
            <a:r>
              <a:rPr lang="fr-FR" b="1" dirty="0"/>
              <a:t>marche</a:t>
            </a:r>
            <a:r>
              <a:rPr lang="fr-FR" dirty="0"/>
              <a:t> étant le mode le plus vertueux et à privilégier, devant le </a:t>
            </a:r>
            <a:r>
              <a:rPr lang="fr-FR" b="1" dirty="0"/>
              <a:t>vélo</a:t>
            </a:r>
            <a:r>
              <a:rPr lang="fr-FR" dirty="0"/>
              <a:t>, puis les transports en commun </a:t>
            </a:r>
            <a:r>
              <a:rPr lang="fr-FR" b="1" dirty="0"/>
              <a:t>ferroviaires</a:t>
            </a:r>
            <a:r>
              <a:rPr lang="fr-FR" dirty="0"/>
              <a:t> puis </a:t>
            </a:r>
            <a:r>
              <a:rPr lang="fr-FR" b="1" dirty="0"/>
              <a:t>routiers</a:t>
            </a:r>
            <a:r>
              <a:rPr lang="fr-FR" dirty="0"/>
              <a:t>, puis la </a:t>
            </a:r>
            <a:r>
              <a:rPr lang="fr-FR" b="1" dirty="0"/>
              <a:t>voiture partagée</a:t>
            </a:r>
            <a:r>
              <a:rPr lang="fr-FR" dirty="0"/>
              <a:t>, et enfin la voiture </a:t>
            </a:r>
            <a:r>
              <a:rPr lang="fr-FR" b="1" dirty="0"/>
              <a:t>individuelle</a:t>
            </a:r>
            <a:r>
              <a:rPr lang="fr-FR" dirty="0"/>
              <a:t> et l’</a:t>
            </a:r>
            <a:r>
              <a:rPr lang="fr-FR" b="1" dirty="0"/>
              <a:t>avion</a:t>
            </a:r>
            <a:r>
              <a:rPr lang="fr-FR" dirty="0"/>
              <a:t> qui sont à éviter autant que possible dans un système de mobilité qui vise la sobriété en ressources.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677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defTabSz="955613">
              <a:defRPr/>
            </a:pPr>
            <a:endParaRPr lang="fr-FR" baseline="0" dirty="0"/>
          </a:p>
        </p:txBody>
      </p:sp>
      <p:sp>
        <p:nvSpPr>
          <p:cNvPr id="4" name="Espace réservé du numéro de diapositive 3"/>
          <p:cNvSpPr>
            <a:spLocks noGrp="1"/>
          </p:cNvSpPr>
          <p:nvPr>
            <p:ph type="sldNum" sz="quarter" idx="10"/>
          </p:nvPr>
        </p:nvSpPr>
        <p:spPr/>
        <p:txBody>
          <a:bodyPr/>
          <a:lstStyle/>
          <a:p>
            <a:fld id="{2C7F7D2E-1A8E-4199-9A31-15F573E032A0}"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44309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7F7D2E-1A8E-4199-9A31-15F573E032A0}" type="slidenum">
              <a:rPr lang="fr-FR" smtClean="0"/>
              <a:t>10</a:t>
            </a:fld>
            <a:endParaRPr lang="fr-FR"/>
          </a:p>
        </p:txBody>
      </p:sp>
    </p:spTree>
    <p:extLst>
      <p:ext uri="{BB962C8B-B14F-4D97-AF65-F5344CB8AC3E}">
        <p14:creationId xmlns:p14="http://schemas.microsoft.com/office/powerpoint/2010/main" val="150950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fr-FR"/>
              <a:t>Modifiez le style du titre</a:t>
            </a:r>
            <a:endParaRPr kumimoji="0" lang="en-US"/>
          </a:p>
        </p:txBody>
      </p:sp>
      <p:sp>
        <p:nvSpPr>
          <p:cNvPr id="9" name="Sous-titr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a:xfrm>
            <a:off x="8534400" y="6355080"/>
            <a:ext cx="3048000" cy="365760"/>
          </a:xfrm>
        </p:spPr>
        <p:txBody>
          <a:bodyPr/>
          <a:lstStyle>
            <a:lvl1pPr>
              <a:defRPr sz="1400"/>
            </a:lvl1pPr>
          </a:lstStyle>
          <a:p>
            <a:r>
              <a:rPr lang="fr-FR" smtClean="0"/>
              <a:t>19/03/2024</a:t>
            </a:r>
            <a:endParaRPr lang="fr-FR"/>
          </a:p>
        </p:txBody>
      </p:sp>
      <p:sp>
        <p:nvSpPr>
          <p:cNvPr id="17" name="Espace réservé du pied de page 16"/>
          <p:cNvSpPr>
            <a:spLocks noGrp="1"/>
          </p:cNvSpPr>
          <p:nvPr>
            <p:ph type="ftr" sz="quarter" idx="11"/>
          </p:nvPr>
        </p:nvSpPr>
        <p:spPr>
          <a:xfrm>
            <a:off x="3864864" y="6355080"/>
            <a:ext cx="4632960" cy="365760"/>
          </a:xfrm>
        </p:spPr>
        <p:txBody>
          <a:bodyPr/>
          <a:lstStyle/>
          <a:p>
            <a:r>
              <a:rPr lang="fr-FR"/>
              <a:t>Aurélien Bigo  SNCF, Chaire Energie et Prospérité, CREST – Polytechnique</a:t>
            </a:r>
          </a:p>
        </p:txBody>
      </p:sp>
      <p:sp>
        <p:nvSpPr>
          <p:cNvPr id="29" name="Espace réservé du numéro de diapositive 28"/>
          <p:cNvSpPr>
            <a:spLocks noGrp="1"/>
          </p:cNvSpPr>
          <p:nvPr>
            <p:ph type="sldNum" sz="quarter" idx="12"/>
          </p:nvPr>
        </p:nvSpPr>
        <p:spPr>
          <a:xfrm>
            <a:off x="1621536" y="6355080"/>
            <a:ext cx="1625600" cy="365760"/>
          </a:xfrm>
        </p:spPr>
        <p:txBody>
          <a:bodyPr/>
          <a:lstStyle/>
          <a:p>
            <a:fld id="{7DB8656E-A64D-4224-BA07-37D0C347CFBD}" type="slidenum">
              <a:rPr lang="fr-FR" smtClean="0"/>
              <a:t>‹N°›</a:t>
            </a:fld>
            <a:endParaRPr lang="fr-F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smtClean="0"/>
              <a:t>19/03/2024</a:t>
            </a:r>
            <a:endParaRPr lang="fr-FR"/>
          </a:p>
        </p:txBody>
      </p:sp>
      <p:sp>
        <p:nvSpPr>
          <p:cNvPr id="5" name="Espace réservé du pied de page 4"/>
          <p:cNvSpPr>
            <a:spLocks noGrp="1"/>
          </p:cNvSpPr>
          <p:nvPr>
            <p:ph type="ftr" sz="quarter" idx="11"/>
          </p:nvPr>
        </p:nvSpPr>
        <p:spPr/>
        <p:txBody>
          <a:bodyPr/>
          <a:lstStyle/>
          <a:p>
            <a:r>
              <a:rPr lang="fr-FR"/>
              <a:t>Aurélien Bigo  SNCF, Chaire Energie et Prospérité, CREST – Polytechnique</a:t>
            </a:r>
          </a:p>
        </p:txBody>
      </p:sp>
      <p:sp>
        <p:nvSpPr>
          <p:cNvPr id="6" name="Espace réservé du numéro de diapositive 5"/>
          <p:cNvSpPr>
            <a:spLocks noGrp="1"/>
          </p:cNvSpPr>
          <p:nvPr>
            <p:ph type="sldNum" sz="quarter" idx="12"/>
          </p:nvPr>
        </p:nvSpPr>
        <p:spPr/>
        <p:txBody>
          <a:bodyPr/>
          <a:lstStyle/>
          <a:p>
            <a:fld id="{7DB8656E-A64D-4224-BA07-37D0C347CFBD}"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smtClean="0"/>
              <a:t>19/03/2024</a:t>
            </a:r>
            <a:endParaRPr lang="fr-FR"/>
          </a:p>
        </p:txBody>
      </p:sp>
      <p:sp>
        <p:nvSpPr>
          <p:cNvPr id="5" name="Espace réservé du pied de page 4"/>
          <p:cNvSpPr>
            <a:spLocks noGrp="1"/>
          </p:cNvSpPr>
          <p:nvPr>
            <p:ph type="ftr" sz="quarter" idx="11"/>
          </p:nvPr>
        </p:nvSpPr>
        <p:spPr/>
        <p:txBody>
          <a:bodyPr/>
          <a:lstStyle/>
          <a:p>
            <a:r>
              <a:rPr lang="fr-FR"/>
              <a:t>Aurélien Bigo  SNCF, Chaire Energie et Prospérité, CREST – Polytechnique</a:t>
            </a:r>
          </a:p>
        </p:txBody>
      </p:sp>
      <p:sp>
        <p:nvSpPr>
          <p:cNvPr id="6" name="Espace réservé du numéro de diapositive 5"/>
          <p:cNvSpPr>
            <a:spLocks noGrp="1"/>
          </p:cNvSpPr>
          <p:nvPr>
            <p:ph type="sldNum" sz="quarter" idx="12"/>
          </p:nvPr>
        </p:nvSpPr>
        <p:spPr/>
        <p:txBody>
          <a:bodyPr/>
          <a:lstStyle/>
          <a:p>
            <a:fld id="{7DB8656E-A64D-4224-BA07-37D0C347CFBD}" type="slidenum">
              <a:rPr lang="fr-FR" smtClean="0"/>
              <a:t>‹N°›</a:t>
            </a:fld>
            <a:endParaRPr lang="fr-FR"/>
          </a:p>
        </p:txBody>
      </p:sp>
      <p:sp>
        <p:nvSpPr>
          <p:cNvPr id="7" name="Connecteur droit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Triangle isocè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Connecteur droit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r>
              <a:rPr lang="fr-FR" smtClean="0"/>
              <a:t>19/03/2024</a:t>
            </a:r>
            <a:endParaRPr lang="fr-FR"/>
          </a:p>
        </p:txBody>
      </p:sp>
      <p:sp>
        <p:nvSpPr>
          <p:cNvPr id="5" name="Espace réservé du pied de page 4"/>
          <p:cNvSpPr>
            <a:spLocks noGrp="1"/>
          </p:cNvSpPr>
          <p:nvPr>
            <p:ph type="ftr" sz="quarter" idx="11"/>
          </p:nvPr>
        </p:nvSpPr>
        <p:spPr/>
        <p:txBody>
          <a:bodyPr/>
          <a:lstStyle/>
          <a:p>
            <a:r>
              <a:rPr lang="fr-FR"/>
              <a:t>Aurélien Bigo  SNCF, Chaire Energie et Prospérité, CREST – Polytechnique</a:t>
            </a:r>
          </a:p>
        </p:txBody>
      </p:sp>
      <p:sp>
        <p:nvSpPr>
          <p:cNvPr id="6" name="Espace réservé du numéro de diapositive 5"/>
          <p:cNvSpPr>
            <a:spLocks noGrp="1"/>
          </p:cNvSpPr>
          <p:nvPr>
            <p:ph type="sldNum" sz="quarter" idx="12"/>
          </p:nvPr>
        </p:nvSpPr>
        <p:spPr/>
        <p:txBody>
          <a:bodyPr/>
          <a:lstStyle/>
          <a:p>
            <a:fld id="{7DB8656E-A64D-4224-BA07-37D0C347CFBD}" type="slidenum">
              <a:rPr lang="fr-FR" smtClean="0"/>
              <a:t>‹N°›</a:t>
            </a:fld>
            <a:endParaRPr lang="fr-FR"/>
          </a:p>
        </p:txBody>
      </p:sp>
      <p:sp>
        <p:nvSpPr>
          <p:cNvPr id="8" name="Espace réservé du contenu 7"/>
          <p:cNvSpPr>
            <a:spLocks noGrp="1"/>
          </p:cNvSpPr>
          <p:nvPr>
            <p:ph sz="quarter" idx="1"/>
          </p:nvPr>
        </p:nvSpPr>
        <p:spPr>
          <a:xfrm>
            <a:off x="609600" y="1219200"/>
            <a:ext cx="10972800" cy="493776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a:xfrm>
            <a:off x="8534400" y="6355080"/>
            <a:ext cx="3048000" cy="365760"/>
          </a:xfrm>
        </p:spPr>
        <p:txBody>
          <a:bodyPr/>
          <a:lstStyle/>
          <a:p>
            <a:r>
              <a:rPr lang="fr-FR" smtClean="0"/>
              <a:t>19/03/2024</a:t>
            </a:r>
            <a:endParaRPr lang="fr-FR"/>
          </a:p>
        </p:txBody>
      </p:sp>
      <p:sp>
        <p:nvSpPr>
          <p:cNvPr id="5" name="Espace réservé du pied de page 4"/>
          <p:cNvSpPr>
            <a:spLocks noGrp="1"/>
          </p:cNvSpPr>
          <p:nvPr>
            <p:ph type="ftr" sz="quarter" idx="11"/>
          </p:nvPr>
        </p:nvSpPr>
        <p:spPr>
          <a:xfrm>
            <a:off x="3864864" y="6355080"/>
            <a:ext cx="4632960" cy="365760"/>
          </a:xfrm>
        </p:spPr>
        <p:txBody>
          <a:bodyPr/>
          <a:lstStyle/>
          <a:p>
            <a:r>
              <a:rPr lang="fr-FR"/>
              <a:t>Aurélien Bigo  SNCF, Chaire Energie et Prospérité, CREST – Polytechnique</a:t>
            </a:r>
          </a:p>
        </p:txBody>
      </p:sp>
      <p:sp>
        <p:nvSpPr>
          <p:cNvPr id="6" name="Espace réservé du numéro de diapositive 5"/>
          <p:cNvSpPr>
            <a:spLocks noGrp="1"/>
          </p:cNvSpPr>
          <p:nvPr>
            <p:ph type="sldNum" sz="quarter" idx="12"/>
          </p:nvPr>
        </p:nvSpPr>
        <p:spPr>
          <a:xfrm>
            <a:off x="1426464" y="6355080"/>
            <a:ext cx="2027936" cy="365760"/>
          </a:xfrm>
        </p:spPr>
        <p:txBody>
          <a:bodyPr/>
          <a:lstStyle/>
          <a:p>
            <a:fld id="{7DB8656E-A64D-4224-BA07-37D0C347CFBD}" type="slidenum">
              <a:rPr lang="fr-FR" smtClean="0"/>
              <a:t>‹N°›</a:t>
            </a:fld>
            <a:endParaRPr lang="fr-F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10972800" cy="914400"/>
          </a:xfrm>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r>
              <a:rPr lang="fr-FR" smtClean="0"/>
              <a:t>19/03/2024</a:t>
            </a:r>
            <a:endParaRPr lang="fr-FR"/>
          </a:p>
        </p:txBody>
      </p:sp>
      <p:sp>
        <p:nvSpPr>
          <p:cNvPr id="6" name="Espace réservé du pied de page 5"/>
          <p:cNvSpPr>
            <a:spLocks noGrp="1"/>
          </p:cNvSpPr>
          <p:nvPr>
            <p:ph type="ftr" sz="quarter" idx="11"/>
          </p:nvPr>
        </p:nvSpPr>
        <p:spPr/>
        <p:txBody>
          <a:bodyPr/>
          <a:lstStyle/>
          <a:p>
            <a:r>
              <a:rPr lang="fr-FR"/>
              <a:t>Aurélien Bigo  SNCF, Chaire Energie et Prospérité, CREST – Polytechnique</a:t>
            </a:r>
          </a:p>
        </p:txBody>
      </p:sp>
      <p:sp>
        <p:nvSpPr>
          <p:cNvPr id="7" name="Espace réservé du numéro de diapositive 6"/>
          <p:cNvSpPr>
            <a:spLocks noGrp="1"/>
          </p:cNvSpPr>
          <p:nvPr>
            <p:ph type="sldNum" sz="quarter" idx="12"/>
          </p:nvPr>
        </p:nvSpPr>
        <p:spPr/>
        <p:txBody>
          <a:bodyPr/>
          <a:lstStyle/>
          <a:p>
            <a:fld id="{7DB8656E-A64D-4224-BA07-37D0C347CFBD}" type="slidenum">
              <a:rPr lang="fr-FR" smtClean="0"/>
              <a:t>‹N°›</a:t>
            </a:fld>
            <a:endParaRPr lang="fr-FR"/>
          </a:p>
        </p:txBody>
      </p:sp>
      <p:sp>
        <p:nvSpPr>
          <p:cNvPr id="9" name="Espace réservé du contenu 8"/>
          <p:cNvSpPr>
            <a:spLocks noGrp="1"/>
          </p:cNvSpPr>
          <p:nvPr>
            <p:ph sz="quarter" idx="1"/>
          </p:nvPr>
        </p:nvSpPr>
        <p:spPr>
          <a:xfrm>
            <a:off x="609600" y="1219200"/>
            <a:ext cx="5388864" cy="493776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6176264" y="1216152"/>
            <a:ext cx="5388864" cy="493776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10972800" cy="914400"/>
          </a:xfrm>
        </p:spPr>
        <p:txBody>
          <a:bodyPr anchor="ctr"/>
          <a:lstStyle>
            <a:lvl1pPr>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r>
              <a:rPr lang="fr-FR" smtClean="0"/>
              <a:t>19/03/2024</a:t>
            </a:r>
            <a:endParaRPr lang="fr-FR"/>
          </a:p>
        </p:txBody>
      </p:sp>
      <p:sp>
        <p:nvSpPr>
          <p:cNvPr id="8" name="Espace réservé du pied de page 7"/>
          <p:cNvSpPr>
            <a:spLocks noGrp="1"/>
          </p:cNvSpPr>
          <p:nvPr>
            <p:ph type="ftr" sz="quarter" idx="11"/>
          </p:nvPr>
        </p:nvSpPr>
        <p:spPr/>
        <p:txBody>
          <a:bodyPr/>
          <a:lstStyle/>
          <a:p>
            <a:r>
              <a:rPr lang="fr-FR"/>
              <a:t>Aurélien Bigo  SNCF, Chaire Energie et Prospérité, CREST – Polytechnique</a:t>
            </a:r>
          </a:p>
        </p:txBody>
      </p:sp>
      <p:sp>
        <p:nvSpPr>
          <p:cNvPr id="9" name="Espace réservé du numéro de diapositive 8"/>
          <p:cNvSpPr>
            <a:spLocks noGrp="1"/>
          </p:cNvSpPr>
          <p:nvPr>
            <p:ph type="sldNum" sz="quarter" idx="12"/>
          </p:nvPr>
        </p:nvSpPr>
        <p:spPr/>
        <p:txBody>
          <a:bodyPr/>
          <a:lstStyle/>
          <a:p>
            <a:fld id="{7DB8656E-A64D-4224-BA07-37D0C347CFBD}" type="slidenum">
              <a:rPr lang="fr-FR" smtClean="0"/>
              <a:t>‹N°›</a:t>
            </a:fld>
            <a:endParaRPr lang="fr-FR"/>
          </a:p>
        </p:txBody>
      </p:sp>
      <p:sp>
        <p:nvSpPr>
          <p:cNvPr id="11" name="Espace réservé du contenu 10"/>
          <p:cNvSpPr>
            <a:spLocks noGrp="1"/>
          </p:cNvSpPr>
          <p:nvPr>
            <p:ph sz="quarter" idx="2"/>
          </p:nvPr>
        </p:nvSpPr>
        <p:spPr>
          <a:xfrm>
            <a:off x="609600" y="2133600"/>
            <a:ext cx="5384800" cy="40386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6197600" y="2133600"/>
            <a:ext cx="5384800" cy="40386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10972800" cy="914400"/>
          </a:xfrm>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r>
              <a:rPr lang="fr-FR" smtClean="0"/>
              <a:t>19/03/2024</a:t>
            </a:r>
            <a:endParaRPr lang="fr-FR"/>
          </a:p>
        </p:txBody>
      </p:sp>
      <p:sp>
        <p:nvSpPr>
          <p:cNvPr id="4" name="Espace réservé du pied de page 3"/>
          <p:cNvSpPr>
            <a:spLocks noGrp="1"/>
          </p:cNvSpPr>
          <p:nvPr>
            <p:ph type="ftr" sz="quarter" idx="11"/>
          </p:nvPr>
        </p:nvSpPr>
        <p:spPr/>
        <p:txBody>
          <a:bodyPr/>
          <a:lstStyle/>
          <a:p>
            <a:r>
              <a:rPr lang="fr-FR"/>
              <a:t>Aurélien Bigo  SNCF, Chaire Energie et Prospérité, CREST – Polytechnique</a:t>
            </a:r>
          </a:p>
        </p:txBody>
      </p:sp>
      <p:sp>
        <p:nvSpPr>
          <p:cNvPr id="5" name="Espace réservé du numéro de diapositive 4"/>
          <p:cNvSpPr>
            <a:spLocks noGrp="1"/>
          </p:cNvSpPr>
          <p:nvPr>
            <p:ph type="sldNum" sz="quarter" idx="12"/>
          </p:nvPr>
        </p:nvSpPr>
        <p:spPr/>
        <p:txBody>
          <a:bodyPr/>
          <a:lstStyle/>
          <a:p>
            <a:fld id="{7DB8656E-A64D-4224-BA07-37D0C347CFBD}" type="slidenum">
              <a:rPr lang="fr-FR" smtClean="0"/>
              <a:t>‹N°›</a:t>
            </a:fld>
            <a:endParaRPr lang="fr-FR"/>
          </a:p>
        </p:txBody>
      </p:sp>
      <p:sp>
        <p:nvSpPr>
          <p:cNvPr id="6" name="Triangle isocè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19/03/2024</a:t>
            </a:r>
            <a:endParaRPr lang="fr-FR"/>
          </a:p>
        </p:txBody>
      </p:sp>
      <p:sp>
        <p:nvSpPr>
          <p:cNvPr id="3" name="Espace réservé du pied de page 2"/>
          <p:cNvSpPr>
            <a:spLocks noGrp="1"/>
          </p:cNvSpPr>
          <p:nvPr>
            <p:ph type="ftr" sz="quarter" idx="11"/>
          </p:nvPr>
        </p:nvSpPr>
        <p:spPr/>
        <p:txBody>
          <a:bodyPr/>
          <a:lstStyle/>
          <a:p>
            <a:r>
              <a:rPr lang="fr-FR"/>
              <a:t>Aurélien Bigo  SNCF, Chaire Energie et Prospérité, CREST – Polytechnique</a:t>
            </a:r>
          </a:p>
        </p:txBody>
      </p:sp>
      <p:sp>
        <p:nvSpPr>
          <p:cNvPr id="4" name="Espace réservé du numéro de diapositive 3"/>
          <p:cNvSpPr>
            <a:spLocks noGrp="1"/>
          </p:cNvSpPr>
          <p:nvPr>
            <p:ph type="sldNum" sz="quarter" idx="12"/>
          </p:nvPr>
        </p:nvSpPr>
        <p:spPr/>
        <p:txBody>
          <a:bodyPr/>
          <a:lstStyle/>
          <a:p>
            <a:fld id="{7DB8656E-A64D-4224-BA07-37D0C347CFBD}" type="slidenum">
              <a:rPr lang="fr-FR" smtClean="0"/>
              <a:t>‹N°›</a:t>
            </a:fld>
            <a:endParaRPr lang="fr-FR"/>
          </a:p>
        </p:txBody>
      </p:sp>
      <p:sp>
        <p:nvSpPr>
          <p:cNvPr id="5" name="Connecteur droit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Triangle isocè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r>
              <a:rPr lang="fr-FR" smtClean="0"/>
              <a:t>19/03/2024</a:t>
            </a:r>
            <a:endParaRPr lang="fr-FR"/>
          </a:p>
        </p:txBody>
      </p:sp>
      <p:sp>
        <p:nvSpPr>
          <p:cNvPr id="6" name="Espace réservé du pied de page 5"/>
          <p:cNvSpPr>
            <a:spLocks noGrp="1"/>
          </p:cNvSpPr>
          <p:nvPr>
            <p:ph type="ftr" sz="quarter" idx="11"/>
          </p:nvPr>
        </p:nvSpPr>
        <p:spPr/>
        <p:txBody>
          <a:bodyPr/>
          <a:lstStyle/>
          <a:p>
            <a:r>
              <a:rPr lang="fr-FR"/>
              <a:t>Aurélien Bigo  SNCF, Chaire Energie et Prospérité, CREST – Polytechnique</a:t>
            </a:r>
          </a:p>
        </p:txBody>
      </p:sp>
      <p:sp>
        <p:nvSpPr>
          <p:cNvPr id="7" name="Espace réservé du numéro de diapositive 6"/>
          <p:cNvSpPr>
            <a:spLocks noGrp="1"/>
          </p:cNvSpPr>
          <p:nvPr>
            <p:ph type="sldNum" sz="quarter" idx="12"/>
          </p:nvPr>
        </p:nvSpPr>
        <p:spPr/>
        <p:txBody>
          <a:bodyPr/>
          <a:lstStyle/>
          <a:p>
            <a:fld id="{7DB8656E-A64D-4224-BA07-37D0C347CFBD}" type="slidenum">
              <a:rPr lang="fr-FR" smtClean="0"/>
              <a:t>‹N°›</a:t>
            </a:fld>
            <a:endParaRPr lang="fr-FR"/>
          </a:p>
        </p:txBody>
      </p:sp>
      <p:sp>
        <p:nvSpPr>
          <p:cNvPr id="8" name="Connecteur droit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Connecteur droit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Triangle isocè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Espace réservé du contenu 11"/>
          <p:cNvSpPr>
            <a:spLocks noGrp="1"/>
          </p:cNvSpPr>
          <p:nvPr>
            <p:ph sz="quarter" idx="1"/>
          </p:nvPr>
        </p:nvSpPr>
        <p:spPr>
          <a:xfrm>
            <a:off x="406400" y="304800"/>
            <a:ext cx="7620000" cy="5715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r>
              <a:rPr lang="fr-FR" smtClean="0"/>
              <a:t>19/03/2024</a:t>
            </a:r>
            <a:endParaRPr lang="fr-FR"/>
          </a:p>
        </p:txBody>
      </p:sp>
      <p:sp>
        <p:nvSpPr>
          <p:cNvPr id="6" name="Espace réservé du pied de page 5"/>
          <p:cNvSpPr>
            <a:spLocks noGrp="1"/>
          </p:cNvSpPr>
          <p:nvPr>
            <p:ph type="ftr" sz="quarter" idx="11"/>
          </p:nvPr>
        </p:nvSpPr>
        <p:spPr/>
        <p:txBody>
          <a:bodyPr/>
          <a:lstStyle/>
          <a:p>
            <a:r>
              <a:rPr lang="fr-FR"/>
              <a:t>Aurélien Bigo  SNCF, Chaire Energie et Prospérité, CREST – Polytechnique</a:t>
            </a:r>
          </a:p>
        </p:txBody>
      </p:sp>
      <p:sp>
        <p:nvSpPr>
          <p:cNvPr id="7" name="Espace réservé du numéro de diapositive 6"/>
          <p:cNvSpPr>
            <a:spLocks noGrp="1"/>
          </p:cNvSpPr>
          <p:nvPr>
            <p:ph type="sldNum" sz="quarter" idx="12"/>
          </p:nvPr>
        </p:nvSpPr>
        <p:spPr/>
        <p:txBody>
          <a:bodyPr/>
          <a:lstStyle/>
          <a:p>
            <a:fld id="{7DB8656E-A64D-4224-BA07-37D0C347CFBD}" type="slidenum">
              <a:rPr lang="fr-FR" smtClean="0"/>
              <a:t>‹N°›</a:t>
            </a:fld>
            <a:endParaRPr lang="fr-FR"/>
          </a:p>
        </p:txBody>
      </p:sp>
      <p:sp>
        <p:nvSpPr>
          <p:cNvPr id="8" name="Connecteur droit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Triangle isocè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152400"/>
            <a:ext cx="10972800" cy="990600"/>
          </a:xfrm>
          <a:prstGeom prst="rect">
            <a:avLst/>
          </a:prstGeom>
        </p:spPr>
        <p:txBody>
          <a:bodyPr vert="horz" anchor="b" anchorCtr="0">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r>
              <a:rPr lang="fr-FR" smtClean="0"/>
              <a:t>19/03/2024</a:t>
            </a:r>
            <a:endParaRPr lang="fr-FR"/>
          </a:p>
        </p:txBody>
      </p:sp>
      <p:sp>
        <p:nvSpPr>
          <p:cNvPr id="3" name="Espace réservé du pied de page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r>
              <a:rPr lang="fr-FR"/>
              <a:t>Aurélien Bigo  SNCF, Chaire Energie et Prospérité, CREST – Polytechnique</a:t>
            </a:r>
          </a:p>
        </p:txBody>
      </p:sp>
      <p:sp>
        <p:nvSpPr>
          <p:cNvPr id="23" name="Espace réservé du numéro de diapositive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7DB8656E-A64D-4224-BA07-37D0C347CFBD}" type="slidenum">
              <a:rPr lang="fr-FR" smtClean="0"/>
              <a:t>‹N°›</a:t>
            </a:fld>
            <a:endParaRPr lang="fr-FR"/>
          </a:p>
        </p:txBody>
      </p:sp>
      <p:sp>
        <p:nvSpPr>
          <p:cNvPr id="28" name="Connecteur droit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Connecteur droit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Triangle isocè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linkedin.com/in/aur%C3%A9lien-bigo-551a50203/recent-activity/all/" TargetMode="External"/><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lisez.com/livre-grand-format/voitures-fake-or-not-concilier-mobilite-et-neutralite-carbone-sans-fake-news-moteur-electrique-vs-moteur-thermique-transition-energetique-dependance-a-la-voiture-individuelle/9791030104806" TargetMode="External"/><Relationship Id="rId5" Type="http://schemas.openxmlformats.org/officeDocument/2006/relationships/hyperlink" Target="http://www.chair-energy-prosperity.org/publications/travail-de-these-decarboner-transports-dici-2050/" TargetMode="External"/><Relationship Id="rId4" Type="http://schemas.openxmlformats.org/officeDocument/2006/relationships/hyperlink" Target="mailto:aurelien.bigo@hotmail.fr"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chair-energy-prosperity.org/publications/travail-de-these-decarboner-transports-dici-205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ecologie.gouv.fr/strategie-nationale-bas-carbone-snbc" TargetMode="External"/><Relationship Id="rId4" Type="http://schemas.openxmlformats.org/officeDocument/2006/relationships/hyperlink" Target="https://www.citepa.org/fr/secte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ecologie.gouv.fr/strategie-nationale-bas-carbone-snbc" TargetMode="Externa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hyperlink" Target="https://www.cairn.info/revue-transports-urbains-2022-1.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theconversation.com/malus-poids-emissions-de-co-interessons-nous-enfin-aux-vehicules-intermediaires-14865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0.png"/><Relationship Id="rId1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image" Target="../media/image8.jpeg"/><Relationship Id="rId10"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18.png"/><Relationship Id="rId1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59496" y="3645024"/>
            <a:ext cx="9361040" cy="1296166"/>
          </a:xfrm>
        </p:spPr>
        <p:txBody>
          <a:bodyPr anchor="ctr">
            <a:noAutofit/>
          </a:bodyPr>
          <a:lstStyle/>
          <a:p>
            <a:pPr algn="ctr"/>
            <a:r>
              <a:rPr lang="fr-FR" dirty="0"/>
              <a:t>Leviers de décarbonation </a:t>
            </a:r>
            <a:r>
              <a:rPr lang="fr-FR" dirty="0" smtClean="0"/>
              <a:t>:</a:t>
            </a:r>
            <a:br>
              <a:rPr lang="fr-FR" dirty="0" smtClean="0"/>
            </a:br>
            <a:r>
              <a:rPr lang="fr-FR" dirty="0" smtClean="0"/>
              <a:t>entre </a:t>
            </a:r>
            <a:r>
              <a:rPr lang="fr-FR" dirty="0"/>
              <a:t>technologie et </a:t>
            </a:r>
            <a:r>
              <a:rPr lang="fr-FR" dirty="0" smtClean="0"/>
              <a:t>sobriété</a:t>
            </a:r>
            <a:endParaRPr lang="fr-FR" dirty="0"/>
          </a:p>
        </p:txBody>
      </p:sp>
      <p:sp>
        <p:nvSpPr>
          <p:cNvPr id="3" name="Sous-titre 2"/>
          <p:cNvSpPr>
            <a:spLocks noGrp="1"/>
          </p:cNvSpPr>
          <p:nvPr>
            <p:ph type="subTitle" idx="1"/>
          </p:nvPr>
        </p:nvSpPr>
        <p:spPr>
          <a:xfrm>
            <a:off x="1559496" y="5058000"/>
            <a:ext cx="9361040" cy="684000"/>
          </a:xfrm>
        </p:spPr>
        <p:txBody>
          <a:bodyPr anchor="ctr">
            <a:noAutofit/>
          </a:bodyPr>
          <a:lstStyle/>
          <a:p>
            <a:pPr algn="ctr">
              <a:spcBef>
                <a:spcPts val="0"/>
              </a:spcBef>
            </a:pPr>
            <a:r>
              <a:rPr lang="fr-FR" sz="1800" dirty="0" err="1" smtClean="0"/>
              <a:t>Think</a:t>
            </a:r>
            <a:r>
              <a:rPr lang="fr-FR" sz="1800" dirty="0" smtClean="0"/>
              <a:t> Mobilités 2024</a:t>
            </a:r>
            <a:endParaRPr lang="fr-FR" sz="1800" dirty="0"/>
          </a:p>
        </p:txBody>
      </p:sp>
      <p:sp>
        <p:nvSpPr>
          <p:cNvPr id="4" name="Espace réservé de la date 3"/>
          <p:cNvSpPr>
            <a:spLocks noGrp="1"/>
          </p:cNvSpPr>
          <p:nvPr>
            <p:ph type="dt" sz="half" idx="10"/>
          </p:nvPr>
        </p:nvSpPr>
        <p:spPr>
          <a:xfrm>
            <a:off x="7924800" y="6355080"/>
            <a:ext cx="2635696" cy="365760"/>
          </a:xfrm>
        </p:spPr>
        <p:txBody>
          <a:bodyPr/>
          <a:lstStyle/>
          <a:p>
            <a:pPr algn="r"/>
            <a:r>
              <a:rPr lang="fr-FR" smtClean="0">
                <a:solidFill>
                  <a:srgbClr val="464653"/>
                </a:solidFill>
              </a:rPr>
              <a:t>19/03/2024</a:t>
            </a:r>
            <a:endParaRPr lang="fr-FR" dirty="0">
              <a:solidFill>
                <a:srgbClr val="464653"/>
              </a:solidFill>
            </a:endParaRPr>
          </a:p>
        </p:txBody>
      </p:sp>
      <p:sp>
        <p:nvSpPr>
          <p:cNvPr id="6" name="Espace réservé du numéro de diapositive 5"/>
          <p:cNvSpPr>
            <a:spLocks noGrp="1"/>
          </p:cNvSpPr>
          <p:nvPr>
            <p:ph type="sldNum" sz="quarter" idx="12"/>
          </p:nvPr>
        </p:nvSpPr>
        <p:spPr>
          <a:xfrm>
            <a:off x="1919536" y="6355080"/>
            <a:ext cx="1219200" cy="365760"/>
          </a:xfrm>
        </p:spPr>
        <p:txBody>
          <a:bodyPr/>
          <a:lstStyle/>
          <a:p>
            <a:fld id="{7DB8656E-A64D-4224-BA07-37D0C347CFBD}" type="slidenum">
              <a:rPr lang="fr-FR" smtClean="0">
                <a:solidFill>
                  <a:srgbClr val="464653"/>
                </a:solidFill>
              </a:rPr>
              <a:pPr/>
              <a:t>1</a:t>
            </a:fld>
            <a:endParaRPr lang="fr-FR">
              <a:solidFill>
                <a:srgbClr val="464653"/>
              </a:solidFill>
            </a:endParaRPr>
          </a:p>
        </p:txBody>
      </p:sp>
      <p:sp>
        <p:nvSpPr>
          <p:cNvPr id="7" name="Espace réservé du pied de page 3"/>
          <p:cNvSpPr txBox="1">
            <a:spLocks/>
          </p:cNvSpPr>
          <p:nvPr/>
        </p:nvSpPr>
        <p:spPr>
          <a:xfrm>
            <a:off x="2783632" y="6336000"/>
            <a:ext cx="6336704" cy="50165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solidFill>
                  <a:srgbClr val="464653"/>
                </a:solidFill>
              </a:rPr>
              <a:t>Aurélien Bigo </a:t>
            </a:r>
          </a:p>
          <a:p>
            <a:pPr algn="ctr"/>
            <a:r>
              <a:rPr lang="fr-FR" dirty="0">
                <a:solidFill>
                  <a:srgbClr val="464653"/>
                </a:solidFill>
              </a:rPr>
              <a:t>Chercheur sur la transition énergétique des transports</a:t>
            </a:r>
          </a:p>
        </p:txBody>
      </p:sp>
    </p:spTree>
    <p:extLst>
      <p:ext uri="{BB962C8B-B14F-4D97-AF65-F5344CB8AC3E}">
        <p14:creationId xmlns:p14="http://schemas.microsoft.com/office/powerpoint/2010/main" val="3687075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504000" y="152400"/>
            <a:ext cx="10972800" cy="990600"/>
          </a:xfrm>
        </p:spPr>
        <p:txBody>
          <a:bodyPr>
            <a:normAutofit/>
          </a:bodyPr>
          <a:lstStyle/>
          <a:p>
            <a:pPr>
              <a:spcBef>
                <a:spcPts val="0"/>
              </a:spcBef>
            </a:pPr>
            <a:r>
              <a:rPr lang="fr-FR" sz="2800" b="1" dirty="0">
                <a:solidFill>
                  <a:srgbClr val="0070C0"/>
                </a:solidFill>
                <a:latin typeface="Gill Sans MT"/>
                <a:ea typeface="+mn-ea"/>
                <a:cs typeface="+mn-cs"/>
              </a:rPr>
              <a:t>Principaux enseignements</a:t>
            </a:r>
            <a:endParaRPr lang="fr-FR" b="1" dirty="0"/>
          </a:p>
        </p:txBody>
      </p:sp>
      <p:sp>
        <p:nvSpPr>
          <p:cNvPr id="3" name="Espace réservé de la date 2"/>
          <p:cNvSpPr>
            <a:spLocks noGrp="1"/>
          </p:cNvSpPr>
          <p:nvPr>
            <p:ph type="dt" sz="half" idx="10"/>
          </p:nvPr>
        </p:nvSpPr>
        <p:spPr/>
        <p:txBody>
          <a:bodyPr/>
          <a:lstStyle/>
          <a:p>
            <a:pPr algn="r"/>
            <a:r>
              <a:rPr lang="fr-FR" smtClean="0"/>
              <a:t>19/03/2024</a:t>
            </a:r>
            <a:endParaRPr lang="fr-FR" dirty="0"/>
          </a:p>
        </p:txBody>
      </p:sp>
      <p:sp>
        <p:nvSpPr>
          <p:cNvPr id="5" name="Espace réservé du numéro de diapositive 4"/>
          <p:cNvSpPr>
            <a:spLocks noGrp="1"/>
          </p:cNvSpPr>
          <p:nvPr>
            <p:ph type="sldNum" sz="quarter" idx="12"/>
          </p:nvPr>
        </p:nvSpPr>
        <p:spPr/>
        <p:txBody>
          <a:bodyPr/>
          <a:lstStyle/>
          <a:p>
            <a:fld id="{7DB8656E-A64D-4224-BA07-37D0C347CFBD}" type="slidenum">
              <a:rPr lang="fr-FR" smtClean="0"/>
              <a:t>10</a:t>
            </a:fld>
            <a:endParaRPr lang="fr-FR" dirty="0"/>
          </a:p>
        </p:txBody>
      </p:sp>
      <p:sp>
        <p:nvSpPr>
          <p:cNvPr id="6" name="Espace réservé du contenu 5"/>
          <p:cNvSpPr>
            <a:spLocks noGrp="1"/>
          </p:cNvSpPr>
          <p:nvPr>
            <p:ph sz="quarter" idx="1"/>
          </p:nvPr>
        </p:nvSpPr>
        <p:spPr>
          <a:xfrm>
            <a:off x="504000" y="1365746"/>
            <a:ext cx="11179096" cy="5087590"/>
          </a:xfrm>
        </p:spPr>
        <p:txBody>
          <a:bodyPr>
            <a:normAutofit/>
          </a:bodyPr>
          <a:lstStyle/>
          <a:p>
            <a:pPr marL="0" indent="0">
              <a:buNone/>
            </a:pPr>
            <a:r>
              <a:rPr lang="fr-FR" sz="2200" b="1" dirty="0">
                <a:solidFill>
                  <a:schemeClr val="accent1">
                    <a:lumMod val="50000"/>
                  </a:schemeClr>
                </a:solidFill>
              </a:rPr>
              <a:t>Quels sont les défis à relever ? Quels leviers pour y arriver ?</a:t>
            </a:r>
            <a:endParaRPr lang="fr-FR" sz="2000" dirty="0"/>
          </a:p>
          <a:p>
            <a:pPr lvl="1">
              <a:spcBef>
                <a:spcPts val="200"/>
              </a:spcBef>
              <a:buFont typeface="Wingdings" panose="05000000000000000000" pitchFamily="2" charset="2"/>
              <a:buChar char="Ø"/>
            </a:pPr>
            <a:r>
              <a:rPr lang="fr-FR" sz="2000" dirty="0"/>
              <a:t>La mobilité en France depuis 1800</a:t>
            </a:r>
          </a:p>
          <a:p>
            <a:pPr lvl="2">
              <a:spcBef>
                <a:spcPts val="0"/>
              </a:spcBef>
              <a:spcAft>
                <a:spcPts val="600"/>
              </a:spcAft>
              <a:buFont typeface="Wingdings" panose="05000000000000000000" pitchFamily="2" charset="2"/>
              <a:buChar char="Ø"/>
            </a:pPr>
            <a:r>
              <a:rPr lang="fr-FR" sz="1700" dirty="0"/>
              <a:t>Stabilité des trajets et temps de transport, explosion des distances ; place prépondérante de la voiture</a:t>
            </a:r>
          </a:p>
          <a:p>
            <a:pPr lvl="1">
              <a:spcBef>
                <a:spcPts val="0"/>
              </a:spcBef>
              <a:buFont typeface="Wingdings" panose="05000000000000000000" pitchFamily="2" charset="2"/>
              <a:buChar char="Ø"/>
            </a:pPr>
            <a:r>
              <a:rPr lang="fr-FR" sz="2000" dirty="0"/>
              <a:t>Les impacts et défis des transports</a:t>
            </a:r>
          </a:p>
          <a:p>
            <a:pPr lvl="2">
              <a:spcBef>
                <a:spcPts val="0"/>
              </a:spcBef>
              <a:spcAft>
                <a:spcPts val="600"/>
              </a:spcAft>
              <a:buFont typeface="Wingdings" panose="05000000000000000000" pitchFamily="2" charset="2"/>
              <a:buChar char="Ø"/>
            </a:pPr>
            <a:r>
              <a:rPr lang="fr-FR" sz="1700" dirty="0"/>
              <a:t>Climat, pollution de l’air, consommation de ressources, d’espace, bruit, accidentalité, inactivité physique, inégalités…</a:t>
            </a:r>
          </a:p>
          <a:p>
            <a:pPr lvl="1">
              <a:spcBef>
                <a:spcPts val="0"/>
              </a:spcBef>
              <a:buFont typeface="Wingdings" panose="05000000000000000000" pitchFamily="2" charset="2"/>
              <a:buChar char="Ø"/>
            </a:pPr>
            <a:r>
              <a:rPr lang="fr-FR" sz="2000" dirty="0"/>
              <a:t>Un besoin d’activer les 5 leviers de décarbonation</a:t>
            </a:r>
          </a:p>
          <a:p>
            <a:pPr lvl="2">
              <a:spcBef>
                <a:spcPts val="0"/>
              </a:spcBef>
              <a:buFont typeface="Wingdings" panose="05000000000000000000" pitchFamily="2" charset="2"/>
              <a:buChar char="Ø"/>
            </a:pPr>
            <a:r>
              <a:rPr lang="fr-FR" sz="1700" dirty="0"/>
              <a:t>Modération de la demande, report modal, remplissage, efficacité énergétique, décarbonation de l'énergie</a:t>
            </a:r>
          </a:p>
          <a:p>
            <a:pPr marL="0" indent="0">
              <a:spcBef>
                <a:spcPts val="2400"/>
              </a:spcBef>
              <a:buNone/>
            </a:pPr>
            <a:r>
              <a:rPr lang="fr-FR" sz="2200" b="1" dirty="0">
                <a:solidFill>
                  <a:schemeClr val="accent1">
                    <a:lumMod val="50000"/>
                  </a:schemeClr>
                </a:solidFill>
              </a:rPr>
              <a:t>Comment accélérer la transition ?</a:t>
            </a:r>
            <a:endParaRPr lang="fr-FR" sz="2000" dirty="0">
              <a:solidFill>
                <a:srgbClr val="464653"/>
              </a:solidFill>
            </a:endParaRPr>
          </a:p>
          <a:p>
            <a:pPr lvl="1">
              <a:spcBef>
                <a:spcPts val="0"/>
              </a:spcBef>
              <a:buFont typeface="Wingdings" panose="05000000000000000000" pitchFamily="2" charset="2"/>
              <a:buChar char="Ø"/>
            </a:pPr>
            <a:r>
              <a:rPr lang="fr-FR" sz="2000" dirty="0"/>
              <a:t>La voiture électrique, solution magique ?</a:t>
            </a:r>
          </a:p>
          <a:p>
            <a:pPr lvl="2">
              <a:spcBef>
                <a:spcPts val="0"/>
              </a:spcBef>
              <a:spcAft>
                <a:spcPts val="600"/>
              </a:spcAft>
              <a:buFont typeface="Wingdings" panose="05000000000000000000" pitchFamily="2" charset="2"/>
              <a:buChar char="Ø"/>
            </a:pPr>
            <a:r>
              <a:rPr lang="fr-FR" sz="1700" dirty="0"/>
              <a:t>Climat, l’électrique nécessaire mais insuffisant ; d’autres défis de soutenabilités ; développer des véhicules plus sobres</a:t>
            </a:r>
          </a:p>
          <a:p>
            <a:pPr lvl="1">
              <a:spcBef>
                <a:spcPts val="200"/>
              </a:spcBef>
              <a:buFont typeface="Wingdings" panose="05000000000000000000" pitchFamily="2" charset="2"/>
              <a:buChar char="Ø"/>
            </a:pPr>
            <a:r>
              <a:rPr lang="fr-FR" sz="2000" dirty="0"/>
              <a:t>Quelles solutions selon les territoires ?</a:t>
            </a:r>
          </a:p>
          <a:p>
            <a:pPr lvl="2">
              <a:spcBef>
                <a:spcPts val="0"/>
              </a:spcBef>
              <a:spcAft>
                <a:spcPts val="600"/>
              </a:spcAft>
              <a:buFont typeface="Wingdings" panose="05000000000000000000" pitchFamily="2" charset="2"/>
              <a:buChar char="Ø"/>
            </a:pPr>
            <a:r>
              <a:rPr lang="fr-FR" sz="1700" dirty="0"/>
              <a:t>Des alternatives à la voiture variées à combiner ; privilégier les modes actifs, collectifs, et des véhicules plus sobres</a:t>
            </a:r>
            <a:endParaRPr lang="fr-FR" dirty="0"/>
          </a:p>
          <a:p>
            <a:pPr lvl="1">
              <a:spcBef>
                <a:spcPts val="0"/>
              </a:spcBef>
              <a:buFont typeface="Wingdings" panose="05000000000000000000" pitchFamily="2" charset="2"/>
              <a:buChar char="Ø"/>
            </a:pPr>
            <a:r>
              <a:rPr lang="fr-FR" sz="2000" dirty="0"/>
              <a:t>Transition climatique… et au-delà ?</a:t>
            </a:r>
          </a:p>
          <a:p>
            <a:pPr lvl="2">
              <a:spcBef>
                <a:spcPts val="0"/>
              </a:spcBef>
              <a:buFont typeface="Wingdings" panose="05000000000000000000" pitchFamily="2" charset="2"/>
              <a:buChar char="Ø"/>
            </a:pPr>
            <a:r>
              <a:rPr lang="fr-FR" sz="1700" dirty="0"/>
              <a:t>Sortir de la dépendance à la voiture individuelle a de forts </a:t>
            </a:r>
            <a:r>
              <a:rPr lang="fr-FR" sz="1700" dirty="0" err="1"/>
              <a:t>co</a:t>
            </a:r>
            <a:r>
              <a:rPr lang="fr-FR" sz="1700" dirty="0"/>
              <a:t>-bénéfices sur les autres impacts des transports</a:t>
            </a:r>
          </a:p>
        </p:txBody>
      </p:sp>
      <p:sp>
        <p:nvSpPr>
          <p:cNvPr id="10" name="Espace réservé du pied de page 3"/>
          <p:cNvSpPr txBox="1">
            <a:spLocks/>
          </p:cNvSpPr>
          <p:nvPr/>
        </p:nvSpPr>
        <p:spPr>
          <a:xfrm>
            <a:off x="2783632" y="6356350"/>
            <a:ext cx="6336704" cy="50165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p>
        </p:txBody>
      </p:sp>
      <p:sp>
        <p:nvSpPr>
          <p:cNvPr id="2" name="Espace réservé du pied de page 3">
            <a:extLst>
              <a:ext uri="{FF2B5EF4-FFF2-40B4-BE49-F238E27FC236}">
                <a16:creationId xmlns="" xmlns:a16="http://schemas.microsoft.com/office/drawing/2014/main" id="{F6B3BF03-587B-DFB3-ECA5-F7E33AA430C8}"/>
              </a:ext>
            </a:extLst>
          </p:cNvPr>
          <p:cNvSpPr txBox="1">
            <a:spLocks/>
          </p:cNvSpPr>
          <p:nvPr/>
        </p:nvSpPr>
        <p:spPr>
          <a:xfrm>
            <a:off x="1199456" y="6356350"/>
            <a:ext cx="9433048" cy="50165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t>Contact et contenus </a:t>
            </a:r>
            <a:r>
              <a:rPr lang="fr-FR" dirty="0"/>
              <a:t>: profil et posts </a:t>
            </a:r>
            <a:r>
              <a:rPr lang="fr-FR" dirty="0">
                <a:hlinkClick r:id="rId3"/>
              </a:rPr>
              <a:t>LinkedIn</a:t>
            </a:r>
            <a:r>
              <a:rPr lang="fr-FR" dirty="0"/>
              <a:t> ; mail </a:t>
            </a:r>
            <a:r>
              <a:rPr lang="fr-FR" dirty="0">
                <a:hlinkClick r:id="rId4"/>
              </a:rPr>
              <a:t>aurelien.bigo@hotmail.fr</a:t>
            </a:r>
            <a:r>
              <a:rPr lang="fr-FR" dirty="0"/>
              <a:t> ;</a:t>
            </a:r>
          </a:p>
          <a:p>
            <a:pPr algn="ctr"/>
            <a:r>
              <a:rPr lang="fr-FR" dirty="0"/>
              <a:t>recherches et vulgarisation sur la page </a:t>
            </a:r>
            <a:r>
              <a:rPr lang="fr-FR" dirty="0">
                <a:hlinkClick r:id="rId5"/>
              </a:rPr>
              <a:t>Les transports face au défi de la transition énergétique</a:t>
            </a:r>
            <a:r>
              <a:rPr lang="fr-FR" dirty="0"/>
              <a:t> (site chaire Energie et Prospérité)</a:t>
            </a:r>
          </a:p>
        </p:txBody>
      </p:sp>
      <p:pic>
        <p:nvPicPr>
          <p:cNvPr id="4" name="Image 3">
            <a:hlinkClick r:id="rId6"/>
            <a:extLst>
              <a:ext uri="{FF2B5EF4-FFF2-40B4-BE49-F238E27FC236}">
                <a16:creationId xmlns="" xmlns:a16="http://schemas.microsoft.com/office/drawing/2014/main" id="{34B2549B-803C-98AB-181F-2B8CCD1FCF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32504" y="116632"/>
            <a:ext cx="1244972" cy="1855946"/>
          </a:xfrm>
          <a:prstGeom prst="rect">
            <a:avLst/>
          </a:prstGeom>
          <a:ln>
            <a:solidFill>
              <a:schemeClr val="bg1">
                <a:lumMod val="50000"/>
              </a:schemeClr>
            </a:solidFill>
          </a:ln>
        </p:spPr>
      </p:pic>
      <p:pic>
        <p:nvPicPr>
          <p:cNvPr id="7" name="Image 6">
            <a:hlinkClick r:id="rId5"/>
            <a:extLst>
              <a:ext uri="{FF2B5EF4-FFF2-40B4-BE49-F238E27FC236}">
                <a16:creationId xmlns="" xmlns:a16="http://schemas.microsoft.com/office/drawing/2014/main" id="{90A3339A-20F6-D358-1A49-6D5C6451239F}"/>
              </a:ext>
            </a:extLst>
          </p:cNvPr>
          <p:cNvPicPr>
            <a:picLocks noChangeAspect="1"/>
          </p:cNvPicPr>
          <p:nvPr/>
        </p:nvPicPr>
        <p:blipFill>
          <a:blip r:embed="rId8"/>
          <a:stretch>
            <a:fillRect/>
          </a:stretch>
        </p:blipFill>
        <p:spPr>
          <a:xfrm>
            <a:off x="9120336" y="116632"/>
            <a:ext cx="1315825" cy="1855946"/>
          </a:xfrm>
          <a:prstGeom prst="rect">
            <a:avLst/>
          </a:prstGeom>
          <a:ln>
            <a:solidFill>
              <a:schemeClr val="bg1">
                <a:lumMod val="50000"/>
              </a:schemeClr>
            </a:solidFill>
          </a:ln>
        </p:spPr>
      </p:pic>
    </p:spTree>
    <p:extLst>
      <p:ext uri="{BB962C8B-B14F-4D97-AF65-F5344CB8AC3E}">
        <p14:creationId xmlns:p14="http://schemas.microsoft.com/office/powerpoint/2010/main" val="87295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srgbClr val="0070C0"/>
                </a:solidFill>
                <a:latin typeface="Gill Sans MT"/>
                <a:ea typeface="+mn-ea"/>
                <a:cs typeface="+mn-cs"/>
              </a:rPr>
              <a:t>Une explosion des kilomètres parcourus</a:t>
            </a:r>
            <a:endParaRPr lang="fr-FR" dirty="0"/>
          </a:p>
        </p:txBody>
      </p:sp>
      <p:sp>
        <p:nvSpPr>
          <p:cNvPr id="3" name="Espace réservé de la date 2"/>
          <p:cNvSpPr>
            <a:spLocks noGrp="1"/>
          </p:cNvSpPr>
          <p:nvPr>
            <p:ph type="dt" sz="half" idx="10"/>
          </p:nvPr>
        </p:nvSpPr>
        <p:spPr/>
        <p:txBody>
          <a:bodyPr/>
          <a:lstStyle/>
          <a:p>
            <a:pPr algn="r"/>
            <a:r>
              <a:rPr lang="fr-FR" smtClean="0"/>
              <a:t>19/03/2024</a:t>
            </a:r>
            <a:endParaRPr lang="fr-FR" dirty="0"/>
          </a:p>
        </p:txBody>
      </p:sp>
      <p:sp>
        <p:nvSpPr>
          <p:cNvPr id="5" name="Espace réservé du numéro de diapositive 4"/>
          <p:cNvSpPr>
            <a:spLocks noGrp="1"/>
          </p:cNvSpPr>
          <p:nvPr>
            <p:ph type="sldNum" sz="quarter" idx="12"/>
          </p:nvPr>
        </p:nvSpPr>
        <p:spPr/>
        <p:txBody>
          <a:bodyPr/>
          <a:lstStyle/>
          <a:p>
            <a:fld id="{7DB8656E-A64D-4224-BA07-37D0C347CFBD}" type="slidenum">
              <a:rPr lang="fr-FR" smtClean="0"/>
              <a:t>2</a:t>
            </a:fld>
            <a:endParaRPr lang="fr-FR"/>
          </a:p>
        </p:txBody>
      </p:sp>
      <p:sp>
        <p:nvSpPr>
          <p:cNvPr id="9" name="ZoneTexte 8"/>
          <p:cNvSpPr txBox="1"/>
          <p:nvPr/>
        </p:nvSpPr>
        <p:spPr>
          <a:xfrm>
            <a:off x="2000631" y="5805265"/>
            <a:ext cx="8219256" cy="307777"/>
          </a:xfrm>
          <a:prstGeom prst="rect">
            <a:avLst/>
          </a:prstGeom>
          <a:noFill/>
        </p:spPr>
        <p:txBody>
          <a:bodyPr wrap="square" rtlCol="0">
            <a:spAutoFit/>
          </a:bodyPr>
          <a:lstStyle/>
          <a:p>
            <a:pPr algn="ctr"/>
            <a:r>
              <a:rPr lang="fr-FR" sz="1400" b="1" dirty="0">
                <a:solidFill>
                  <a:srgbClr val="0070C0"/>
                </a:solidFill>
              </a:rPr>
              <a:t>Les kilomètres parcourus par jour par mode de transport, de 1800 à 2017</a:t>
            </a:r>
          </a:p>
        </p:txBody>
      </p:sp>
      <p:sp>
        <p:nvSpPr>
          <p:cNvPr id="20" name="Espace réservé du pied de page 3"/>
          <p:cNvSpPr txBox="1">
            <a:spLocks/>
          </p:cNvSpPr>
          <p:nvPr/>
        </p:nvSpPr>
        <p:spPr>
          <a:xfrm>
            <a:off x="2783632" y="6356350"/>
            <a:ext cx="6336704"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Sources : </a:t>
            </a:r>
            <a:r>
              <a:rPr lang="fr-FR" dirty="0">
                <a:hlinkClick r:id="rId2"/>
              </a:rPr>
              <a:t>thèse</a:t>
            </a:r>
            <a:r>
              <a:rPr lang="fr-FR" dirty="0"/>
              <a:t>, p184 ; 2RM : 2-roues motorisés</a:t>
            </a:r>
          </a:p>
        </p:txBody>
      </p:sp>
      <p:graphicFrame>
        <p:nvGraphicFramePr>
          <p:cNvPr id="12" name="Graphique 11"/>
          <p:cNvGraphicFramePr>
            <a:graphicFrameLocks/>
          </p:cNvGraphicFramePr>
          <p:nvPr/>
        </p:nvGraphicFramePr>
        <p:xfrm>
          <a:off x="609600" y="1440000"/>
          <a:ext cx="10972800"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03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7" dur="2000"/>
                                        <p:tgtEl>
                                          <p:spTgt spid="12">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0" dur="2000"/>
                                        <p:tgtEl>
                                          <p:spTgt spid="12">
                                            <p:graphicEl>
                                              <a:chart seriesIdx="1"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13" dur="2000"/>
                                        <p:tgtEl>
                                          <p:spTgt spid="12">
                                            <p:graphicEl>
                                              <a:chart seriesIdx="2"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graphicEl>
                                              <a:chart seriesIdx="3" categoryIdx="-4" bldStep="series"/>
                                            </p:graphicEl>
                                          </p:spTgt>
                                        </p:tgtEl>
                                        <p:attrNameLst>
                                          <p:attrName>style.visibility</p:attrName>
                                        </p:attrNameLst>
                                      </p:cBhvr>
                                      <p:to>
                                        <p:strVal val="visible"/>
                                      </p:to>
                                    </p:set>
                                    <p:animEffect transition="in" filter="wipe(left)">
                                      <p:cBhvr>
                                        <p:cTn id="16" dur="2000"/>
                                        <p:tgtEl>
                                          <p:spTgt spid="12">
                                            <p:graphicEl>
                                              <a:chart seriesIdx="3" categoryIdx="-4" bldStep="series"/>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graphicEl>
                                              <a:chart seriesIdx="4" categoryIdx="-4" bldStep="series"/>
                                            </p:graphicEl>
                                          </p:spTgt>
                                        </p:tgtEl>
                                        <p:attrNameLst>
                                          <p:attrName>style.visibility</p:attrName>
                                        </p:attrNameLst>
                                      </p:cBhvr>
                                      <p:to>
                                        <p:strVal val="visible"/>
                                      </p:to>
                                    </p:set>
                                    <p:animEffect transition="in" filter="wipe(left)">
                                      <p:cBhvr>
                                        <p:cTn id="19" dur="2000"/>
                                        <p:tgtEl>
                                          <p:spTgt spid="12">
                                            <p:graphicEl>
                                              <a:chart seriesIdx="4" categoryIdx="-4" bldStep="series"/>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graphicEl>
                                              <a:chart seriesIdx="5" categoryIdx="-4" bldStep="series"/>
                                            </p:graphicEl>
                                          </p:spTgt>
                                        </p:tgtEl>
                                        <p:attrNameLst>
                                          <p:attrName>style.visibility</p:attrName>
                                        </p:attrNameLst>
                                      </p:cBhvr>
                                      <p:to>
                                        <p:strVal val="visible"/>
                                      </p:to>
                                    </p:set>
                                    <p:animEffect transition="in" filter="wipe(left)">
                                      <p:cBhvr>
                                        <p:cTn id="22" dur="2000"/>
                                        <p:tgtEl>
                                          <p:spTgt spid="12">
                                            <p:graphicEl>
                                              <a:chart seriesIdx="5" categoryIdx="-4" bldStep="series"/>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graphicEl>
                                              <a:chart seriesIdx="6" categoryIdx="-4" bldStep="series"/>
                                            </p:graphicEl>
                                          </p:spTgt>
                                        </p:tgtEl>
                                        <p:attrNameLst>
                                          <p:attrName>style.visibility</p:attrName>
                                        </p:attrNameLst>
                                      </p:cBhvr>
                                      <p:to>
                                        <p:strVal val="visible"/>
                                      </p:to>
                                    </p:set>
                                    <p:animEffect transition="in" filter="wipe(left)">
                                      <p:cBhvr>
                                        <p:cTn id="25" dur="2000"/>
                                        <p:tgtEl>
                                          <p:spTgt spid="12">
                                            <p:graphicEl>
                                              <a:chart seriesIdx="6" categoryIdx="-4" bldStep="series"/>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graphicEl>
                                              <a:chart seriesIdx="7" categoryIdx="-4" bldStep="series"/>
                                            </p:graphicEl>
                                          </p:spTgt>
                                        </p:tgtEl>
                                        <p:attrNameLst>
                                          <p:attrName>style.visibility</p:attrName>
                                        </p:attrNameLst>
                                      </p:cBhvr>
                                      <p:to>
                                        <p:strVal val="visible"/>
                                      </p:to>
                                    </p:set>
                                    <p:animEffect transition="in" filter="wipe(left)">
                                      <p:cBhvr>
                                        <p:cTn id="28" dur="2000"/>
                                        <p:tgtEl>
                                          <p:spTgt spid="12">
                                            <p:graphicEl>
                                              <a:chart seriesIdx="7"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 xmlns:a16="http://schemas.microsoft.com/office/drawing/2014/main" id="{7AFF39FD-DF9A-4AE5-B37D-0F444372A986}"/>
              </a:ext>
            </a:extLst>
          </p:cNvPr>
          <p:cNvGraphicFramePr>
            <a:graphicFrameLocks/>
          </p:cNvGraphicFramePr>
          <p:nvPr>
            <p:extLst>
              <p:ext uri="{D42A27DB-BD31-4B8C-83A1-F6EECF244321}">
                <p14:modId xmlns:p14="http://schemas.microsoft.com/office/powerpoint/2010/main" val="1807828180"/>
              </p:ext>
            </p:extLst>
          </p:nvPr>
        </p:nvGraphicFramePr>
        <p:xfrm>
          <a:off x="2496000" y="1440001"/>
          <a:ext cx="720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re 8"/>
          <p:cNvSpPr>
            <a:spLocks noGrp="1"/>
          </p:cNvSpPr>
          <p:nvPr>
            <p:ph type="title"/>
          </p:nvPr>
        </p:nvSpPr>
        <p:spPr/>
        <p:txBody>
          <a:bodyPr>
            <a:normAutofit/>
          </a:bodyPr>
          <a:lstStyle/>
          <a:p>
            <a:pPr>
              <a:spcBef>
                <a:spcPts val="0"/>
              </a:spcBef>
            </a:pPr>
            <a:r>
              <a:rPr lang="fr-FR" sz="2800" dirty="0">
                <a:solidFill>
                  <a:srgbClr val="0070C0"/>
                </a:solidFill>
                <a:latin typeface="Gill Sans MT"/>
                <a:ea typeface="+mn-ea"/>
                <a:cs typeface="+mn-cs"/>
              </a:rPr>
              <a:t>Objectif décarbonation à 2050</a:t>
            </a:r>
            <a:endParaRPr lang="fr-FR" dirty="0"/>
          </a:p>
        </p:txBody>
      </p:sp>
      <p:sp>
        <p:nvSpPr>
          <p:cNvPr id="3" name="Espace réservé de la date 2"/>
          <p:cNvSpPr>
            <a:spLocks noGrp="1"/>
          </p:cNvSpPr>
          <p:nvPr>
            <p:ph type="dt" sz="half" idx="10"/>
          </p:nvPr>
        </p:nvSpPr>
        <p:spPr/>
        <p:txBody>
          <a:bodyPr/>
          <a:lstStyle/>
          <a:p>
            <a:pPr algn="r"/>
            <a:r>
              <a:rPr lang="fr-FR" smtClean="0"/>
              <a:t>19/03/2024</a:t>
            </a:r>
            <a:endParaRPr lang="fr-FR" dirty="0"/>
          </a:p>
        </p:txBody>
      </p:sp>
      <p:sp>
        <p:nvSpPr>
          <p:cNvPr id="5" name="Espace réservé du numéro de diapositive 4"/>
          <p:cNvSpPr>
            <a:spLocks noGrp="1"/>
          </p:cNvSpPr>
          <p:nvPr>
            <p:ph type="sldNum" sz="quarter" idx="12"/>
          </p:nvPr>
        </p:nvSpPr>
        <p:spPr/>
        <p:txBody>
          <a:bodyPr/>
          <a:lstStyle/>
          <a:p>
            <a:fld id="{7DB8656E-A64D-4224-BA07-37D0C347CFBD}" type="slidenum">
              <a:rPr lang="fr-FR" smtClean="0"/>
              <a:t>3</a:t>
            </a:fld>
            <a:endParaRPr lang="fr-FR"/>
          </a:p>
        </p:txBody>
      </p:sp>
      <p:sp>
        <p:nvSpPr>
          <p:cNvPr id="12" name="Espace réservé du pied de page 3"/>
          <p:cNvSpPr txBox="1">
            <a:spLocks/>
          </p:cNvSpPr>
          <p:nvPr/>
        </p:nvSpPr>
        <p:spPr>
          <a:xfrm>
            <a:off x="2783632" y="6356350"/>
            <a:ext cx="6336704"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Sources : à partir des données </a:t>
            </a:r>
            <a:r>
              <a:rPr lang="fr-FR" dirty="0">
                <a:hlinkClick r:id="rId4"/>
              </a:rPr>
              <a:t>CITEPA</a:t>
            </a:r>
            <a:r>
              <a:rPr lang="fr-FR" dirty="0"/>
              <a:t>, </a:t>
            </a:r>
            <a:r>
              <a:rPr lang="fr-FR" dirty="0">
                <a:hlinkClick r:id="rId5"/>
              </a:rPr>
              <a:t>MTES</a:t>
            </a:r>
            <a:r>
              <a:rPr lang="fr-FR" dirty="0"/>
              <a:t>, 2020</a:t>
            </a:r>
          </a:p>
        </p:txBody>
      </p:sp>
      <p:sp>
        <p:nvSpPr>
          <p:cNvPr id="2" name="ZoneTexte 1">
            <a:extLst>
              <a:ext uri="{FF2B5EF4-FFF2-40B4-BE49-F238E27FC236}">
                <a16:creationId xmlns="" xmlns:a16="http://schemas.microsoft.com/office/drawing/2014/main" id="{F9C2BA8F-7151-5E36-7F00-90EA09065AC5}"/>
              </a:ext>
            </a:extLst>
          </p:cNvPr>
          <p:cNvSpPr txBox="1"/>
          <p:nvPr/>
        </p:nvSpPr>
        <p:spPr>
          <a:xfrm>
            <a:off x="605536" y="5877272"/>
            <a:ext cx="10976863" cy="307777"/>
          </a:xfrm>
          <a:prstGeom prst="rect">
            <a:avLst/>
          </a:prstGeom>
          <a:noFill/>
        </p:spPr>
        <p:txBody>
          <a:bodyPr wrap="square" rtlCol="0">
            <a:spAutoFit/>
          </a:bodyPr>
          <a:lstStyle/>
          <a:p>
            <a:pPr algn="ctr"/>
            <a:r>
              <a:rPr lang="fr-FR" sz="1400" b="1" dirty="0">
                <a:solidFill>
                  <a:srgbClr val="0070C0"/>
                </a:solidFill>
              </a:rPr>
              <a:t>Emissions des transports depuis 1960, et objectif de la stratégie nationale bas-carbone (SNBC) d’ici 2050</a:t>
            </a:r>
            <a:endParaRPr lang="fr-FR" sz="1400" dirty="0">
              <a:solidFill>
                <a:srgbClr val="0070C0"/>
              </a:solidFill>
            </a:endParaRPr>
          </a:p>
        </p:txBody>
      </p:sp>
    </p:spTree>
    <p:extLst>
      <p:ext uri="{BB962C8B-B14F-4D97-AF65-F5344CB8AC3E}">
        <p14:creationId xmlns:p14="http://schemas.microsoft.com/office/powerpoint/2010/main" val="25771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2"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a:bodyPr>
          <a:lstStyle/>
          <a:p>
            <a:pPr>
              <a:spcBef>
                <a:spcPts val="0"/>
              </a:spcBef>
            </a:pPr>
            <a:r>
              <a:rPr lang="fr-FR" sz="2800" dirty="0">
                <a:solidFill>
                  <a:srgbClr val="0070C0"/>
                </a:solidFill>
                <a:latin typeface="Gill Sans MT"/>
                <a:ea typeface="+mn-ea"/>
                <a:cs typeface="+mn-cs"/>
              </a:rPr>
              <a:t>5 leviers pour décarboner les transports</a:t>
            </a:r>
            <a:endParaRPr lang="fr-FR" dirty="0"/>
          </a:p>
        </p:txBody>
      </p:sp>
      <p:sp>
        <p:nvSpPr>
          <p:cNvPr id="3" name="Espace réservé de la date 2"/>
          <p:cNvSpPr>
            <a:spLocks noGrp="1"/>
          </p:cNvSpPr>
          <p:nvPr>
            <p:ph type="dt" sz="half" idx="10"/>
          </p:nvPr>
        </p:nvSpPr>
        <p:spPr/>
        <p:txBody>
          <a:bodyPr/>
          <a:lstStyle/>
          <a:p>
            <a:pPr algn="r"/>
            <a:r>
              <a:rPr lang="fr-FR" smtClean="0">
                <a:solidFill>
                  <a:srgbClr val="464653"/>
                </a:solidFill>
                <a:latin typeface="Gill Sans MT"/>
              </a:rPr>
              <a:t>19/03/2024</a:t>
            </a:r>
            <a:endParaRPr lang="fr-FR" dirty="0">
              <a:solidFill>
                <a:srgbClr val="464653"/>
              </a:solidFill>
              <a:latin typeface="Gill Sans MT"/>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a:solidFill>
                  <a:srgbClr val="464653"/>
                </a:solidFill>
                <a:latin typeface="Gill Sans MT"/>
              </a:rPr>
              <a:pPr/>
              <a:t>4</a:t>
            </a:fld>
            <a:endParaRPr lang="fr-FR">
              <a:solidFill>
                <a:srgbClr val="464653"/>
              </a:solidFill>
              <a:latin typeface="Gill Sans MT"/>
            </a:endParaRPr>
          </a:p>
        </p:txBody>
      </p:sp>
      <p:sp>
        <p:nvSpPr>
          <p:cNvPr id="10" name="Espace réservé du pied de page 3"/>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30" name="ZoneTexte 29"/>
          <p:cNvSpPr txBox="1"/>
          <p:nvPr/>
        </p:nvSpPr>
        <p:spPr>
          <a:xfrm>
            <a:off x="551384" y="2060728"/>
            <a:ext cx="1069524" cy="461665"/>
          </a:xfrm>
          <a:prstGeom prst="rect">
            <a:avLst/>
          </a:prstGeom>
          <a:noFill/>
        </p:spPr>
        <p:txBody>
          <a:bodyPr wrap="none" rtlCol="0">
            <a:spAutoFit/>
          </a:bodyPr>
          <a:lstStyle/>
          <a:p>
            <a:r>
              <a:rPr lang="fr-FR" sz="2400" b="1" dirty="0">
                <a:solidFill>
                  <a:srgbClr val="3C3732">
                    <a:lumMod val="75000"/>
                  </a:srgbClr>
                </a:solidFill>
                <a:latin typeface="Gill Sans MT"/>
              </a:rPr>
              <a:t>CO</a:t>
            </a:r>
            <a:r>
              <a:rPr lang="fr-FR" sz="2400" b="1" baseline="-25000" dirty="0">
                <a:solidFill>
                  <a:srgbClr val="3C3732">
                    <a:lumMod val="75000"/>
                  </a:srgbClr>
                </a:solidFill>
                <a:latin typeface="Gill Sans MT"/>
              </a:rPr>
              <a:t>2</a:t>
            </a:r>
            <a:r>
              <a:rPr lang="fr-FR" sz="2400" b="1" dirty="0">
                <a:solidFill>
                  <a:srgbClr val="3C3732">
                    <a:lumMod val="75000"/>
                  </a:srgbClr>
                </a:solidFill>
                <a:latin typeface="Gill Sans MT"/>
              </a:rPr>
              <a:t> =</a:t>
            </a:r>
          </a:p>
        </p:txBody>
      </p:sp>
      <p:sp>
        <p:nvSpPr>
          <p:cNvPr id="31" name="Rectangle 30"/>
          <p:cNvSpPr/>
          <p:nvPr/>
        </p:nvSpPr>
        <p:spPr>
          <a:xfrm>
            <a:off x="1631504" y="1772816"/>
            <a:ext cx="1872000" cy="108000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white"/>
                </a:solidFill>
                <a:latin typeface="Gill Sans MT"/>
              </a:rPr>
              <a:t>Demande de transport</a:t>
            </a:r>
          </a:p>
        </p:txBody>
      </p:sp>
      <p:sp>
        <p:nvSpPr>
          <p:cNvPr id="32" name="Rectangle 31"/>
          <p:cNvSpPr/>
          <p:nvPr/>
        </p:nvSpPr>
        <p:spPr>
          <a:xfrm>
            <a:off x="3651228" y="1772816"/>
            <a:ext cx="1872000" cy="10800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3C3732"/>
                </a:solidFill>
                <a:latin typeface="Gill Sans MT"/>
              </a:rPr>
              <a:t>Report </a:t>
            </a:r>
          </a:p>
          <a:p>
            <a:pPr algn="ctr"/>
            <a:r>
              <a:rPr lang="fr-FR" b="1" dirty="0">
                <a:solidFill>
                  <a:srgbClr val="3C3732"/>
                </a:solidFill>
                <a:latin typeface="Gill Sans MT"/>
              </a:rPr>
              <a:t>modal</a:t>
            </a:r>
          </a:p>
        </p:txBody>
      </p:sp>
      <p:sp>
        <p:nvSpPr>
          <p:cNvPr id="33" name="Rectangle 32"/>
          <p:cNvSpPr/>
          <p:nvPr/>
        </p:nvSpPr>
        <p:spPr>
          <a:xfrm>
            <a:off x="5670952" y="1772816"/>
            <a:ext cx="1872000" cy="10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3C3732"/>
                </a:solidFill>
                <a:latin typeface="Gill Sans MT"/>
              </a:rPr>
              <a:t>Remplissage des véhicules</a:t>
            </a:r>
          </a:p>
        </p:txBody>
      </p:sp>
      <p:sp>
        <p:nvSpPr>
          <p:cNvPr id="34" name="Rectangle 33"/>
          <p:cNvSpPr/>
          <p:nvPr/>
        </p:nvSpPr>
        <p:spPr>
          <a:xfrm>
            <a:off x="7690676" y="1772816"/>
            <a:ext cx="1872000" cy="1080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3C3732"/>
                </a:solidFill>
                <a:latin typeface="Gill Sans MT"/>
              </a:rPr>
              <a:t>Consommation énergétique des véhicules</a:t>
            </a:r>
          </a:p>
        </p:txBody>
      </p:sp>
      <p:sp>
        <p:nvSpPr>
          <p:cNvPr id="35" name="Rectangle 34"/>
          <p:cNvSpPr/>
          <p:nvPr/>
        </p:nvSpPr>
        <p:spPr>
          <a:xfrm>
            <a:off x="9710400" y="1772816"/>
            <a:ext cx="1872000" cy="1080000"/>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white"/>
                </a:solidFill>
                <a:latin typeface="Gill Sans MT"/>
              </a:rPr>
              <a:t>Intensité carbone de l’énergie</a:t>
            </a:r>
          </a:p>
        </p:txBody>
      </p:sp>
      <p:sp>
        <p:nvSpPr>
          <p:cNvPr id="36" name="ZoneTexte 35"/>
          <p:cNvSpPr txBox="1"/>
          <p:nvPr/>
        </p:nvSpPr>
        <p:spPr>
          <a:xfrm>
            <a:off x="9480085" y="2099140"/>
            <a:ext cx="312906" cy="400110"/>
          </a:xfrm>
          <a:prstGeom prst="rect">
            <a:avLst/>
          </a:prstGeom>
          <a:noFill/>
        </p:spPr>
        <p:txBody>
          <a:bodyPr wrap="none" rtlCol="0">
            <a:spAutoFit/>
          </a:bodyPr>
          <a:lstStyle/>
          <a:p>
            <a:r>
              <a:rPr lang="fr-FR" sz="2000" dirty="0">
                <a:solidFill>
                  <a:srgbClr val="3C3732"/>
                </a:solidFill>
                <a:latin typeface="Gill Sans MT"/>
              </a:rPr>
              <a:t>x</a:t>
            </a:r>
          </a:p>
        </p:txBody>
      </p:sp>
      <p:sp>
        <p:nvSpPr>
          <p:cNvPr id="37" name="ZoneTexte 36"/>
          <p:cNvSpPr txBox="1"/>
          <p:nvPr/>
        </p:nvSpPr>
        <p:spPr>
          <a:xfrm>
            <a:off x="7460361" y="2099140"/>
            <a:ext cx="312906" cy="400110"/>
          </a:xfrm>
          <a:prstGeom prst="rect">
            <a:avLst/>
          </a:prstGeom>
          <a:noFill/>
        </p:spPr>
        <p:txBody>
          <a:bodyPr wrap="none" rtlCol="0">
            <a:spAutoFit/>
          </a:bodyPr>
          <a:lstStyle/>
          <a:p>
            <a:r>
              <a:rPr lang="fr-FR" sz="2000" dirty="0">
                <a:solidFill>
                  <a:srgbClr val="3C3732"/>
                </a:solidFill>
                <a:latin typeface="Gill Sans MT"/>
              </a:rPr>
              <a:t>x</a:t>
            </a:r>
          </a:p>
        </p:txBody>
      </p:sp>
      <p:sp>
        <p:nvSpPr>
          <p:cNvPr id="38" name="ZoneTexte 37"/>
          <p:cNvSpPr txBox="1"/>
          <p:nvPr/>
        </p:nvSpPr>
        <p:spPr>
          <a:xfrm>
            <a:off x="5440637" y="2099140"/>
            <a:ext cx="312906" cy="400110"/>
          </a:xfrm>
          <a:prstGeom prst="rect">
            <a:avLst/>
          </a:prstGeom>
          <a:noFill/>
        </p:spPr>
        <p:txBody>
          <a:bodyPr wrap="none" rtlCol="0">
            <a:spAutoFit/>
          </a:bodyPr>
          <a:lstStyle/>
          <a:p>
            <a:r>
              <a:rPr lang="fr-FR" sz="2000" dirty="0">
                <a:solidFill>
                  <a:srgbClr val="3C3732"/>
                </a:solidFill>
                <a:latin typeface="Gill Sans MT"/>
              </a:rPr>
              <a:t>x</a:t>
            </a:r>
          </a:p>
        </p:txBody>
      </p:sp>
      <p:sp>
        <p:nvSpPr>
          <p:cNvPr id="39" name="ZoneTexte 38"/>
          <p:cNvSpPr txBox="1"/>
          <p:nvPr/>
        </p:nvSpPr>
        <p:spPr>
          <a:xfrm>
            <a:off x="3420913" y="2099140"/>
            <a:ext cx="312906" cy="400110"/>
          </a:xfrm>
          <a:prstGeom prst="rect">
            <a:avLst/>
          </a:prstGeom>
          <a:noFill/>
        </p:spPr>
        <p:txBody>
          <a:bodyPr wrap="none" rtlCol="0">
            <a:spAutoFit/>
          </a:bodyPr>
          <a:lstStyle/>
          <a:p>
            <a:r>
              <a:rPr lang="fr-FR" sz="2000" dirty="0">
                <a:solidFill>
                  <a:srgbClr val="3C3732"/>
                </a:solidFill>
                <a:latin typeface="Gill Sans MT"/>
              </a:rPr>
              <a:t>x</a:t>
            </a:r>
          </a:p>
        </p:txBody>
      </p:sp>
      <p:pic>
        <p:nvPicPr>
          <p:cNvPr id="16" name="Image 15" descr="Afficher l'image d'origine">
            <a:extLst>
              <a:ext uri="{FF2B5EF4-FFF2-40B4-BE49-F238E27FC236}">
                <a16:creationId xmlns="" xmlns:a16="http://schemas.microsoft.com/office/drawing/2014/main" id="{9A8C284D-F5D8-E46C-CA29-93FE5FA11D68}"/>
              </a:ext>
            </a:extLst>
          </p:cNvPr>
          <p:cNvPicPr/>
          <p:nvPr/>
        </p:nvPicPr>
        <p:blipFill rotWithShape="1">
          <a:blip r:embed="rId3">
            <a:extLst>
              <a:ext uri="{28A0092B-C50C-407E-A947-70E740481C1C}">
                <a14:useLocalDpi xmlns:a14="http://schemas.microsoft.com/office/drawing/2010/main"/>
              </a:ext>
            </a:extLst>
          </a:blip>
          <a:srcRect/>
          <a:stretch/>
        </p:blipFill>
        <p:spPr bwMode="auto">
          <a:xfrm>
            <a:off x="5708764" y="2946225"/>
            <a:ext cx="1796377" cy="1778919"/>
          </a:xfrm>
          <a:prstGeom prst="rect">
            <a:avLst/>
          </a:prstGeom>
          <a:noFill/>
          <a:ln>
            <a:noFill/>
          </a:ln>
          <a:extLst>
            <a:ext uri="{53640926-AAD7-44D8-BBD7-CCE9431645EC}">
              <a14:shadowObscured xmlns:a14="http://schemas.microsoft.com/office/drawing/2010/main"/>
            </a:ext>
          </a:extLst>
        </p:spPr>
      </p:pic>
      <p:pic>
        <p:nvPicPr>
          <p:cNvPr id="17" name="Image 16">
            <a:extLst>
              <a:ext uri="{FF2B5EF4-FFF2-40B4-BE49-F238E27FC236}">
                <a16:creationId xmlns="" xmlns:a16="http://schemas.microsoft.com/office/drawing/2014/main" id="{B92BE502-9B62-512F-A268-2908B50DD232}"/>
              </a:ext>
            </a:extLst>
          </p:cNvPr>
          <p:cNvPicPr/>
          <p:nvPr/>
        </p:nvPicPr>
        <p:blipFill>
          <a:blip r:embed="rId4" cstate="print">
            <a:extLst>
              <a:ext uri="{28A0092B-C50C-407E-A947-70E740481C1C}">
                <a14:useLocalDpi xmlns:a14="http://schemas.microsoft.com/office/drawing/2010/main"/>
              </a:ext>
            </a:extLst>
          </a:blip>
          <a:stretch>
            <a:fillRect/>
          </a:stretch>
        </p:blipFill>
        <p:spPr>
          <a:xfrm>
            <a:off x="8737512" y="3121524"/>
            <a:ext cx="826463" cy="1427276"/>
          </a:xfrm>
          <a:prstGeom prst="rect">
            <a:avLst/>
          </a:prstGeom>
        </p:spPr>
      </p:pic>
      <p:pic>
        <p:nvPicPr>
          <p:cNvPr id="18" name="Picture 7" descr="Afficher l'image d'origine">
            <a:extLst>
              <a:ext uri="{FF2B5EF4-FFF2-40B4-BE49-F238E27FC236}">
                <a16:creationId xmlns="" xmlns:a16="http://schemas.microsoft.com/office/drawing/2014/main" id="{172CA738-9742-A222-2538-8F597852693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56163" y="3139784"/>
            <a:ext cx="814302" cy="5227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Afficher l'image d'origine">
            <a:extLst>
              <a:ext uri="{FF2B5EF4-FFF2-40B4-BE49-F238E27FC236}">
                <a16:creationId xmlns="" xmlns:a16="http://schemas.microsoft.com/office/drawing/2014/main" id="{662EA5F1-A749-6B21-053B-BB038F66BEF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47774" y="3778246"/>
            <a:ext cx="819572" cy="8260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 xmlns:a16="http://schemas.microsoft.com/office/drawing/2014/main" id="{118B87F1-9D33-8743-370C-8D49292BF0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0193" y="3018373"/>
            <a:ext cx="1634622" cy="163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extLst>
              <a:ext uri="{FF2B5EF4-FFF2-40B4-BE49-F238E27FC236}">
                <a16:creationId xmlns="" xmlns:a16="http://schemas.microsoft.com/office/drawing/2014/main" id="{3F8D2E87-8ADC-37BE-7DDA-05659DFF89A0}"/>
              </a:ext>
            </a:extLst>
          </p:cNvPr>
          <p:cNvSpPr/>
          <p:nvPr/>
        </p:nvSpPr>
        <p:spPr>
          <a:xfrm>
            <a:off x="8760296" y="5471030"/>
            <a:ext cx="2232246" cy="256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Gill Sans MT"/>
                <a:ea typeface="+mn-ea"/>
                <a:cs typeface="+mn-cs"/>
              </a:rPr>
              <a:t>TECHNOLOGIE</a:t>
            </a:r>
          </a:p>
        </p:txBody>
      </p:sp>
      <p:sp>
        <p:nvSpPr>
          <p:cNvPr id="22" name="Rectangle 21">
            <a:extLst>
              <a:ext uri="{FF2B5EF4-FFF2-40B4-BE49-F238E27FC236}">
                <a16:creationId xmlns="" xmlns:a16="http://schemas.microsoft.com/office/drawing/2014/main" id="{FACCF84C-D039-2124-E287-44B0285D6F1B}"/>
              </a:ext>
            </a:extLst>
          </p:cNvPr>
          <p:cNvSpPr/>
          <p:nvPr/>
        </p:nvSpPr>
        <p:spPr>
          <a:xfrm>
            <a:off x="4072640" y="5476762"/>
            <a:ext cx="2232248" cy="256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all" spc="0" normalizeH="0" baseline="0" noProof="0" dirty="0">
                <a:ln>
                  <a:noFill/>
                </a:ln>
                <a:solidFill>
                  <a:prstClr val="black"/>
                </a:solidFill>
                <a:effectLst/>
                <a:uLnTx/>
                <a:uFillTx/>
                <a:latin typeface="Gill Sans MT"/>
                <a:ea typeface="+mn-ea"/>
                <a:cs typeface="+mn-cs"/>
              </a:rPr>
              <a:t>sobriété</a:t>
            </a:r>
          </a:p>
        </p:txBody>
      </p:sp>
      <p:pic>
        <p:nvPicPr>
          <p:cNvPr id="23" name="Image 22">
            <a:extLst>
              <a:ext uri="{FF2B5EF4-FFF2-40B4-BE49-F238E27FC236}">
                <a16:creationId xmlns="" xmlns:a16="http://schemas.microsoft.com/office/drawing/2014/main" id="{FCCA99EF-991B-D77F-29C5-DCD917E37DCA}"/>
              </a:ext>
            </a:extLst>
          </p:cNvPr>
          <p:cNvPicPr>
            <a:picLocks noChangeAspect="1"/>
          </p:cNvPicPr>
          <p:nvPr/>
        </p:nvPicPr>
        <p:blipFill>
          <a:blip r:embed="rId8"/>
          <a:stretch>
            <a:fillRect/>
          </a:stretch>
        </p:blipFill>
        <p:spPr>
          <a:xfrm>
            <a:off x="9746400" y="3079229"/>
            <a:ext cx="1800000" cy="1567589"/>
          </a:xfrm>
          <a:prstGeom prst="rect">
            <a:avLst/>
          </a:prstGeom>
        </p:spPr>
      </p:pic>
      <p:pic>
        <p:nvPicPr>
          <p:cNvPr id="24" name="Picture 14" descr="Afficher l'image d'origine">
            <a:extLst>
              <a:ext uri="{FF2B5EF4-FFF2-40B4-BE49-F238E27FC236}">
                <a16:creationId xmlns="" xmlns:a16="http://schemas.microsoft.com/office/drawing/2014/main" id="{CAD0EA59-17CE-2BA7-0572-603E018119D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5251" t="8966" r="24840" b="12933"/>
          <a:stretch/>
        </p:blipFill>
        <p:spPr bwMode="auto">
          <a:xfrm flipH="1">
            <a:off x="3927650" y="3079229"/>
            <a:ext cx="392679" cy="62172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 xmlns:a16="http://schemas.microsoft.com/office/drawing/2014/main" id="{93DFB678-ADA0-27BF-751C-E3366794A42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5764" y="3892600"/>
            <a:ext cx="713375" cy="67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a:extLst>
              <a:ext uri="{FF2B5EF4-FFF2-40B4-BE49-F238E27FC236}">
                <a16:creationId xmlns="" xmlns:a16="http://schemas.microsoft.com/office/drawing/2014/main" id="{451FAA01-8E46-86E4-D352-1B557E368029}"/>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9723" t="29809" r="29841" b="29800"/>
          <a:stretch/>
        </p:blipFill>
        <p:spPr bwMode="auto">
          <a:xfrm>
            <a:off x="7801236" y="3850655"/>
            <a:ext cx="754738" cy="753934"/>
          </a:xfrm>
          <a:prstGeom prst="rect">
            <a:avLst/>
          </a:prstGeom>
          <a:noFill/>
          <a:extLst>
            <a:ext uri="{909E8E84-426E-40DD-AFC4-6F175D3DCCD1}">
              <a14:hiddenFill xmlns:a14="http://schemas.microsoft.com/office/drawing/2010/main">
                <a:solidFill>
                  <a:srgbClr val="FFFFFF"/>
                </a:solidFill>
              </a14:hiddenFill>
            </a:ext>
          </a:extLst>
        </p:spPr>
      </p:pic>
      <p:pic>
        <p:nvPicPr>
          <p:cNvPr id="47" name="Image 46">
            <a:extLst>
              <a:ext uri="{FF2B5EF4-FFF2-40B4-BE49-F238E27FC236}">
                <a16:creationId xmlns="" xmlns:a16="http://schemas.microsoft.com/office/drawing/2014/main" id="{B60F1C2B-BF41-5713-64C0-C1C71477041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8435" t="31758" r="17893" b="30535"/>
          <a:stretch/>
        </p:blipFill>
        <p:spPr>
          <a:xfrm flipH="1">
            <a:off x="7729511" y="3133335"/>
            <a:ext cx="923110" cy="619950"/>
          </a:xfrm>
          <a:prstGeom prst="rect">
            <a:avLst/>
          </a:prstGeom>
        </p:spPr>
      </p:pic>
      <p:sp>
        <p:nvSpPr>
          <p:cNvPr id="48" name="Flèche : droite 47">
            <a:extLst>
              <a:ext uri="{FF2B5EF4-FFF2-40B4-BE49-F238E27FC236}">
                <a16:creationId xmlns="" xmlns:a16="http://schemas.microsoft.com/office/drawing/2014/main" id="{D2683ADE-45CC-8232-7299-ED9445E5FEB8}"/>
              </a:ext>
            </a:extLst>
          </p:cNvPr>
          <p:cNvSpPr/>
          <p:nvPr/>
        </p:nvSpPr>
        <p:spPr>
          <a:xfrm>
            <a:off x="8737512" y="4932008"/>
            <a:ext cx="2844888" cy="540000"/>
          </a:xfrm>
          <a:prstGeom prst="rightArrow">
            <a:avLst/>
          </a:prstGeom>
          <a:gradFill>
            <a:gsLst>
              <a:gs pos="0">
                <a:srgbClr val="99CCFF"/>
              </a:gs>
              <a:gs pos="100000">
                <a:srgbClr val="31859C"/>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lèche : droite 48">
            <a:extLst>
              <a:ext uri="{FF2B5EF4-FFF2-40B4-BE49-F238E27FC236}">
                <a16:creationId xmlns="" xmlns:a16="http://schemas.microsoft.com/office/drawing/2014/main" id="{6469AE8E-0516-3483-A255-18A618FAE285}"/>
              </a:ext>
            </a:extLst>
          </p:cNvPr>
          <p:cNvSpPr/>
          <p:nvPr/>
        </p:nvSpPr>
        <p:spPr>
          <a:xfrm rot="10800000">
            <a:off x="1631504" y="4932008"/>
            <a:ext cx="7020000" cy="540000"/>
          </a:xfrm>
          <a:prstGeom prst="rightArrow">
            <a:avLst/>
          </a:prstGeom>
          <a:gradFill>
            <a:gsLst>
              <a:gs pos="66000">
                <a:srgbClr val="F79646"/>
              </a:gs>
              <a:gs pos="29000">
                <a:srgbClr val="FFFF00"/>
              </a:gs>
              <a:gs pos="0">
                <a:srgbClr val="99CCFF"/>
              </a:gs>
              <a:gs pos="100000">
                <a:srgbClr val="C0504D"/>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 xmlns:a16="http://schemas.microsoft.com/office/drawing/2014/main" id="{E8232883-BD52-DEA3-BBBA-356A247F0620}"/>
              </a:ext>
            </a:extLst>
          </p:cNvPr>
          <p:cNvSpPr txBox="1">
            <a:spLocks/>
          </p:cNvSpPr>
          <p:nvPr/>
        </p:nvSpPr>
        <p:spPr>
          <a:xfrm>
            <a:off x="2783632" y="6356350"/>
            <a:ext cx="6336704"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Source : </a:t>
            </a:r>
            <a:r>
              <a:rPr lang="fr-FR" dirty="0">
                <a:hlinkClick r:id="rId13"/>
              </a:rPr>
              <a:t>MTES</a:t>
            </a:r>
            <a:r>
              <a:rPr lang="fr-FR" dirty="0"/>
              <a:t>, 2020</a:t>
            </a:r>
          </a:p>
        </p:txBody>
      </p:sp>
      <p:sp>
        <p:nvSpPr>
          <p:cNvPr id="2" name="ZoneTexte 1">
            <a:extLst>
              <a:ext uri="{FF2B5EF4-FFF2-40B4-BE49-F238E27FC236}">
                <a16:creationId xmlns="" xmlns:a16="http://schemas.microsoft.com/office/drawing/2014/main" id="{73811CD3-6A74-A952-392C-1DEBF83C518C}"/>
              </a:ext>
            </a:extLst>
          </p:cNvPr>
          <p:cNvSpPr txBox="1"/>
          <p:nvPr/>
        </p:nvSpPr>
        <p:spPr>
          <a:xfrm>
            <a:off x="1524000" y="5929535"/>
            <a:ext cx="9144000" cy="338554"/>
          </a:xfrm>
          <a:prstGeom prst="rect">
            <a:avLst/>
          </a:prstGeom>
          <a:noFill/>
        </p:spPr>
        <p:txBody>
          <a:bodyPr wrap="square" rtlCol="0">
            <a:spAutoFit/>
          </a:bodyPr>
          <a:lstStyle/>
          <a:p>
            <a:pPr algn="ctr"/>
            <a:r>
              <a:rPr lang="fr-FR" sz="1600" b="1" dirty="0">
                <a:solidFill>
                  <a:srgbClr val="0070C0"/>
                </a:solidFill>
                <a:latin typeface="Gill Sans MT"/>
              </a:rPr>
              <a:t>Les 5 leviers </a:t>
            </a:r>
            <a:r>
              <a:rPr lang="fr-FR" sz="1600" b="1" dirty="0">
                <a:solidFill>
                  <a:srgbClr val="0070C0"/>
                </a:solidFill>
              </a:rPr>
              <a:t>de la stratégie nationale bas-carbone (SNBC)</a:t>
            </a:r>
            <a:endParaRPr lang="fr-FR" sz="1600" b="1" baseline="-25000" dirty="0">
              <a:solidFill>
                <a:srgbClr val="0070C0"/>
              </a:solidFill>
            </a:endParaRPr>
          </a:p>
        </p:txBody>
      </p:sp>
    </p:spTree>
    <p:extLst>
      <p:ext uri="{BB962C8B-B14F-4D97-AF65-F5344CB8AC3E}">
        <p14:creationId xmlns:p14="http://schemas.microsoft.com/office/powerpoint/2010/main" val="40909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F76663F-EB0D-506C-0CC5-6F8335900924}"/>
            </a:ext>
          </a:extLst>
        </p:cNvPr>
        <p:cNvGrpSpPr/>
        <p:nvPr/>
      </p:nvGrpSpPr>
      <p:grpSpPr>
        <a:xfrm>
          <a:off x="0" y="0"/>
          <a:ext cx="0" cy="0"/>
          <a:chOff x="0" y="0"/>
          <a:chExt cx="0" cy="0"/>
        </a:xfrm>
      </p:grpSpPr>
      <p:pic>
        <p:nvPicPr>
          <p:cNvPr id="4" name="Image 3">
            <a:extLst>
              <a:ext uri="{FF2B5EF4-FFF2-40B4-BE49-F238E27FC236}">
                <a16:creationId xmlns="" xmlns:a16="http://schemas.microsoft.com/office/drawing/2014/main" id="{256B6E9A-FDD2-3BE0-820D-96B33B2AB850}"/>
              </a:ext>
            </a:extLst>
          </p:cNvPr>
          <p:cNvPicPr>
            <a:picLocks noChangeAspect="1"/>
          </p:cNvPicPr>
          <p:nvPr/>
        </p:nvPicPr>
        <p:blipFill rotWithShape="1">
          <a:blip r:embed="rId3"/>
          <a:srcRect l="41887" t="13769" r="14345" b="57246"/>
          <a:stretch/>
        </p:blipFill>
        <p:spPr>
          <a:xfrm>
            <a:off x="7164000" y="1951200"/>
            <a:ext cx="2524200" cy="1440160"/>
          </a:xfrm>
          <a:prstGeom prst="rect">
            <a:avLst/>
          </a:prstGeom>
        </p:spPr>
      </p:pic>
      <p:sp>
        <p:nvSpPr>
          <p:cNvPr id="9" name="Titre 8">
            <a:extLst>
              <a:ext uri="{FF2B5EF4-FFF2-40B4-BE49-F238E27FC236}">
                <a16:creationId xmlns="" xmlns:a16="http://schemas.microsoft.com/office/drawing/2014/main" id="{CCD03E3A-E07E-9111-3BDA-FF7EC1CD316B}"/>
              </a:ext>
            </a:extLst>
          </p:cNvPr>
          <p:cNvSpPr>
            <a:spLocks noGrp="1"/>
          </p:cNvSpPr>
          <p:nvPr>
            <p:ph type="title"/>
          </p:nvPr>
        </p:nvSpPr>
        <p:spPr>
          <a:xfrm>
            <a:off x="609600" y="152400"/>
            <a:ext cx="10976864" cy="990600"/>
          </a:xfrm>
        </p:spPr>
        <p:txBody>
          <a:bodyPr>
            <a:normAutofit/>
          </a:bodyPr>
          <a:lstStyle/>
          <a:p>
            <a:pPr>
              <a:spcBef>
                <a:spcPts val="0"/>
              </a:spcBef>
            </a:pPr>
            <a:r>
              <a:rPr lang="fr-FR" sz="2800" dirty="0">
                <a:solidFill>
                  <a:srgbClr val="0070C0"/>
                </a:solidFill>
                <a:latin typeface="Gill Sans MT"/>
                <a:ea typeface="+mn-ea"/>
                <a:cs typeface="+mn-cs"/>
              </a:rPr>
              <a:t>La voiture électrique, meilleur ou pire des véhicules ?</a:t>
            </a:r>
            <a:endParaRPr lang="fr-FR" dirty="0"/>
          </a:p>
        </p:txBody>
      </p:sp>
      <p:sp>
        <p:nvSpPr>
          <p:cNvPr id="3" name="Espace réservé de la date 2">
            <a:extLst>
              <a:ext uri="{FF2B5EF4-FFF2-40B4-BE49-F238E27FC236}">
                <a16:creationId xmlns="" xmlns:a16="http://schemas.microsoft.com/office/drawing/2014/main" id="{5C7DA381-36A5-EEC5-F9EA-D957D728A9E2}"/>
              </a:ext>
            </a:extLst>
          </p:cNvPr>
          <p:cNvSpPr>
            <a:spLocks noGrp="1"/>
          </p:cNvSpPr>
          <p:nvPr>
            <p:ph type="dt" sz="half" idx="10"/>
          </p:nvPr>
        </p:nvSpPr>
        <p:spPr/>
        <p:txBody>
          <a:bodyPr/>
          <a:lstStyle/>
          <a:p>
            <a:pPr algn="r"/>
            <a:r>
              <a:rPr lang="fr-FR" smtClean="0">
                <a:solidFill>
                  <a:srgbClr val="464653"/>
                </a:solidFill>
                <a:latin typeface="Gill Sans MT"/>
              </a:rPr>
              <a:t>19/03/2024</a:t>
            </a:r>
            <a:endParaRPr lang="fr-FR" dirty="0">
              <a:solidFill>
                <a:srgbClr val="464653"/>
              </a:solidFill>
              <a:latin typeface="Gill Sans MT"/>
            </a:endParaRPr>
          </a:p>
        </p:txBody>
      </p:sp>
      <p:sp>
        <p:nvSpPr>
          <p:cNvPr id="5" name="Espace réservé du numéro de diapositive 4">
            <a:extLst>
              <a:ext uri="{FF2B5EF4-FFF2-40B4-BE49-F238E27FC236}">
                <a16:creationId xmlns="" xmlns:a16="http://schemas.microsoft.com/office/drawing/2014/main" id="{34D9C3B6-8E06-A89E-C687-A94F7E33BC8B}"/>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5</a:t>
            </a:fld>
            <a:endParaRPr lang="fr-FR">
              <a:solidFill>
                <a:srgbClr val="464653"/>
              </a:solidFill>
              <a:latin typeface="Gill Sans MT"/>
            </a:endParaRPr>
          </a:p>
        </p:txBody>
      </p:sp>
      <p:sp>
        <p:nvSpPr>
          <p:cNvPr id="10" name="Espace réservé du pied de page 3">
            <a:extLst>
              <a:ext uri="{FF2B5EF4-FFF2-40B4-BE49-F238E27FC236}">
                <a16:creationId xmlns="" xmlns:a16="http://schemas.microsoft.com/office/drawing/2014/main" id="{0607D396-66D3-CD06-776D-146DF19A7CA2}"/>
              </a:ext>
            </a:extLst>
          </p:cNvPr>
          <p:cNvSpPr txBox="1">
            <a:spLocks/>
          </p:cNvSpPr>
          <p:nvPr/>
        </p:nvSpPr>
        <p:spPr>
          <a:xfrm>
            <a:off x="2783632" y="6356351"/>
            <a:ext cx="7272808"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8" name="Espace réservé du pied de page 3">
            <a:extLst>
              <a:ext uri="{FF2B5EF4-FFF2-40B4-BE49-F238E27FC236}">
                <a16:creationId xmlns="" xmlns:a16="http://schemas.microsoft.com/office/drawing/2014/main" id="{AF6A83DF-D784-6FFA-1299-15CFB2B8BAFF}"/>
              </a:ext>
            </a:extLst>
          </p:cNvPr>
          <p:cNvSpPr txBox="1">
            <a:spLocks/>
          </p:cNvSpPr>
          <p:nvPr/>
        </p:nvSpPr>
        <p:spPr>
          <a:xfrm>
            <a:off x="1199456" y="6309320"/>
            <a:ext cx="943304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dirty="0">
                <a:latin typeface="Gill Sans MT"/>
              </a:rPr>
              <a:t>Article du numéro 141 de Transports Urbains sur </a:t>
            </a:r>
            <a:r>
              <a:rPr lang="fr-FR" sz="1400" dirty="0">
                <a:latin typeface="Gill Sans MT"/>
                <a:hlinkClick r:id="rId4"/>
              </a:rPr>
              <a:t>L’avenir des véhicules intermédiaires</a:t>
            </a:r>
            <a:endParaRPr lang="fr-FR" sz="1400" dirty="0">
              <a:latin typeface="Gill Sans MT"/>
            </a:endParaRPr>
          </a:p>
          <a:p>
            <a:pPr algn="ctr"/>
            <a:r>
              <a:rPr lang="fr-FR" dirty="0"/>
              <a:t>Sources : LPG Conseil et A. Bigo ; données Groupe Renault, Trek Bicycle Corporation, ADEME, Modèle GREET. </a:t>
            </a:r>
            <a:br>
              <a:rPr lang="fr-FR" dirty="0"/>
            </a:br>
            <a:endParaRPr lang="fr-FR" dirty="0"/>
          </a:p>
        </p:txBody>
      </p:sp>
      <p:graphicFrame>
        <p:nvGraphicFramePr>
          <p:cNvPr id="15" name="Graphique 14">
            <a:extLst>
              <a:ext uri="{FF2B5EF4-FFF2-40B4-BE49-F238E27FC236}">
                <a16:creationId xmlns="" xmlns:a16="http://schemas.microsoft.com/office/drawing/2014/main" id="{85A26611-9F1E-379A-6194-C3F2A2C6512C}"/>
              </a:ext>
            </a:extLst>
          </p:cNvPr>
          <p:cNvGraphicFramePr>
            <a:graphicFrameLocks/>
          </p:cNvGraphicFramePr>
          <p:nvPr>
            <p:extLst>
              <p:ext uri="{D42A27DB-BD31-4B8C-83A1-F6EECF244321}">
                <p14:modId xmlns:p14="http://schemas.microsoft.com/office/powerpoint/2010/main" val="160116993"/>
              </p:ext>
            </p:extLst>
          </p:nvPr>
        </p:nvGraphicFramePr>
        <p:xfrm>
          <a:off x="1667999" y="1269311"/>
          <a:ext cx="3240000" cy="496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phique 15">
            <a:extLst>
              <a:ext uri="{FF2B5EF4-FFF2-40B4-BE49-F238E27FC236}">
                <a16:creationId xmlns="" xmlns:a16="http://schemas.microsoft.com/office/drawing/2014/main" id="{1EE4A8A6-5FE5-81CB-CD44-9CA720070DD4}"/>
              </a:ext>
            </a:extLst>
          </p:cNvPr>
          <p:cNvGraphicFramePr>
            <a:graphicFrameLocks/>
          </p:cNvGraphicFramePr>
          <p:nvPr>
            <p:extLst>
              <p:ext uri="{D42A27DB-BD31-4B8C-83A1-F6EECF244321}">
                <p14:modId xmlns:p14="http://schemas.microsoft.com/office/powerpoint/2010/main" val="2720434690"/>
              </p:ext>
            </p:extLst>
          </p:nvPr>
        </p:nvGraphicFramePr>
        <p:xfrm>
          <a:off x="4754101" y="1269311"/>
          <a:ext cx="5760000" cy="496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 xmlns:a16="http://schemas.microsoft.com/office/drawing/2014/main" id="{92BACED5-BBB6-605C-697C-75C08FF4D7B2}"/>
              </a:ext>
            </a:extLst>
          </p:cNvPr>
          <p:cNvSpPr/>
          <p:nvPr/>
        </p:nvSpPr>
        <p:spPr>
          <a:xfrm>
            <a:off x="1668000" y="1269312"/>
            <a:ext cx="8856000" cy="4968000"/>
          </a:xfrm>
          <a:prstGeom prst="rect">
            <a:avLst/>
          </a:prstGeom>
          <a:noFill/>
          <a:ln w="12700" cap="flat" cmpd="sng" algn="ctr">
            <a:solidFill>
              <a:sysClr val="windowText" lastClr="000000">
                <a:lumMod val="50000"/>
                <a:lumOff val="50000"/>
              </a:sys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8" name="Connecteur droit 17">
            <a:extLst>
              <a:ext uri="{FF2B5EF4-FFF2-40B4-BE49-F238E27FC236}">
                <a16:creationId xmlns="" xmlns:a16="http://schemas.microsoft.com/office/drawing/2014/main" id="{7969DEA1-77ED-D94C-5D82-2F93CE0E327F}"/>
              </a:ext>
            </a:extLst>
          </p:cNvPr>
          <p:cNvCxnSpPr/>
          <p:nvPr/>
        </p:nvCxnSpPr>
        <p:spPr>
          <a:xfrm>
            <a:off x="4906500" y="1945587"/>
            <a:ext cx="0" cy="2808000"/>
          </a:xfrm>
          <a:prstGeom prst="line">
            <a:avLst/>
          </a:prstGeom>
          <a:noFill/>
          <a:ln w="6350" cap="flat" cmpd="sng" algn="ctr">
            <a:solidFill>
              <a:sysClr val="windowText" lastClr="000000">
                <a:lumMod val="50000"/>
                <a:lumOff val="50000"/>
              </a:sysClr>
            </a:solidFill>
            <a:prstDash val="solid"/>
            <a:miter lim="800000"/>
          </a:ln>
          <a:effectLst/>
        </p:spPr>
      </p:cxnSp>
      <p:sp>
        <p:nvSpPr>
          <p:cNvPr id="19" name="ZoneTexte 9">
            <a:extLst>
              <a:ext uri="{FF2B5EF4-FFF2-40B4-BE49-F238E27FC236}">
                <a16:creationId xmlns="" xmlns:a16="http://schemas.microsoft.com/office/drawing/2014/main" id="{6499B282-7E61-8166-F985-4BF71BC42C4C}"/>
              </a:ext>
            </a:extLst>
          </p:cNvPr>
          <p:cNvSpPr txBox="1"/>
          <p:nvPr/>
        </p:nvSpPr>
        <p:spPr>
          <a:xfrm>
            <a:off x="2372850" y="5888937"/>
            <a:ext cx="1666875" cy="288000"/>
          </a:xfrm>
          <a:prstGeom prst="rect">
            <a:avLst/>
          </a:prstGeom>
          <a:solidFill>
            <a:sysClr val="window" lastClr="FFFFFF"/>
          </a:solidFill>
          <a:ln w="9525" cmpd="sng">
            <a:solidFill>
              <a:sysClr val="window" lastClr="FFFFFF">
                <a:shade val="50000"/>
              </a:sysClr>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264478"/>
                </a:solidFill>
                <a:effectLst/>
                <a:uLnTx/>
                <a:uFillTx/>
                <a:latin typeface="Calibri" panose="020F0502020204030204"/>
                <a:ea typeface="+mn-ea"/>
                <a:cs typeface="+mn-cs"/>
              </a:rPr>
              <a:t>Par technologie</a:t>
            </a:r>
          </a:p>
        </p:txBody>
      </p:sp>
      <p:sp>
        <p:nvSpPr>
          <p:cNvPr id="20" name="ZoneTexte 10">
            <a:extLst>
              <a:ext uri="{FF2B5EF4-FFF2-40B4-BE49-F238E27FC236}">
                <a16:creationId xmlns="" xmlns:a16="http://schemas.microsoft.com/office/drawing/2014/main" id="{CB645715-A8C8-AC63-C8EC-F43EACCA7A52}"/>
              </a:ext>
            </a:extLst>
          </p:cNvPr>
          <p:cNvSpPr txBox="1"/>
          <p:nvPr/>
        </p:nvSpPr>
        <p:spPr>
          <a:xfrm>
            <a:off x="6906750" y="5888937"/>
            <a:ext cx="1952625" cy="288000"/>
          </a:xfrm>
          <a:prstGeom prst="rect">
            <a:avLst/>
          </a:prstGeom>
          <a:solidFill>
            <a:sysClr val="window" lastClr="FFFFFF"/>
          </a:solidFill>
          <a:ln w="9525" cmpd="sng">
            <a:solidFill>
              <a:sysClr val="window" lastClr="FFFFFF">
                <a:shade val="50000"/>
              </a:sysClr>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264478"/>
                </a:solidFill>
                <a:effectLst/>
                <a:uLnTx/>
                <a:uFillTx/>
                <a:latin typeface="Calibri" panose="020F0502020204030204"/>
                <a:ea typeface="+mn-ea"/>
                <a:cs typeface="+mn-cs"/>
              </a:rPr>
              <a:t>Par type de véhicule</a:t>
            </a:r>
          </a:p>
        </p:txBody>
      </p:sp>
      <p:sp>
        <p:nvSpPr>
          <p:cNvPr id="23" name="ZoneTexte 22">
            <a:extLst>
              <a:ext uri="{FF2B5EF4-FFF2-40B4-BE49-F238E27FC236}">
                <a16:creationId xmlns="" xmlns:a16="http://schemas.microsoft.com/office/drawing/2014/main" id="{82134239-5B55-886A-599C-6068A740325F}"/>
              </a:ext>
            </a:extLst>
          </p:cNvPr>
          <p:cNvSpPr txBox="1"/>
          <p:nvPr/>
        </p:nvSpPr>
        <p:spPr>
          <a:xfrm>
            <a:off x="1677898" y="1340768"/>
            <a:ext cx="8846101" cy="369332"/>
          </a:xfrm>
          <a:prstGeom prst="rect">
            <a:avLst/>
          </a:prstGeom>
          <a:noFill/>
        </p:spPr>
        <p:txBody>
          <a:bodyPr wrap="square">
            <a:spAutoFit/>
          </a:bodyPr>
          <a:lstStyle/>
          <a:p>
            <a:pPr algn="ctr" rtl="0">
              <a:defRPr sz="2000" b="1" i="0" u="none" strike="noStrike" kern="1200" spc="0" baseline="0">
                <a:solidFill>
                  <a:prstClr val="black">
                    <a:lumMod val="65000"/>
                    <a:lumOff val="35000"/>
                  </a:prstClr>
                </a:solidFill>
                <a:latin typeface="+mn-lt"/>
                <a:ea typeface="+mn-ea"/>
                <a:cs typeface="+mn-cs"/>
              </a:defRPr>
            </a:pPr>
            <a:r>
              <a:rPr lang="fr-FR" sz="1800" b="1" i="0" u="none" strike="noStrike" baseline="0" dirty="0">
                <a:effectLst/>
              </a:rPr>
              <a:t>Impact carbone (gCO</a:t>
            </a:r>
            <a:r>
              <a:rPr lang="fr-FR" sz="1800" b="1" i="0" u="none" strike="noStrike" baseline="-25000" dirty="0">
                <a:effectLst/>
              </a:rPr>
              <a:t>2</a:t>
            </a:r>
            <a:r>
              <a:rPr lang="fr-FR" sz="1800" b="1" i="0" u="none" strike="noStrike" baseline="0" dirty="0">
                <a:effectLst/>
              </a:rPr>
              <a:t>e/km)</a:t>
            </a:r>
            <a:endParaRPr lang="fr-FR" sz="1800" b="1" dirty="0"/>
          </a:p>
        </p:txBody>
      </p:sp>
    </p:spTree>
    <p:extLst>
      <p:ext uri="{BB962C8B-B14F-4D97-AF65-F5344CB8AC3E}">
        <p14:creationId xmlns:p14="http://schemas.microsoft.com/office/powerpoint/2010/main" val="15293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609600" y="152400"/>
            <a:ext cx="11175032" cy="990600"/>
          </a:xfrm>
        </p:spPr>
        <p:txBody>
          <a:bodyPr>
            <a:normAutofit/>
          </a:bodyPr>
          <a:lstStyle/>
          <a:p>
            <a:pPr>
              <a:spcBef>
                <a:spcPts val="0"/>
              </a:spcBef>
            </a:pPr>
            <a:r>
              <a:rPr lang="fr-FR" sz="2800" dirty="0">
                <a:solidFill>
                  <a:srgbClr val="0070C0"/>
                </a:solidFill>
                <a:latin typeface="Gill Sans MT"/>
                <a:ea typeface="+mn-ea"/>
                <a:cs typeface="+mn-cs"/>
              </a:rPr>
              <a:t>Développer les véhicules intermédiaires entre le vélo et la voiture</a:t>
            </a:r>
            <a:endParaRPr lang="fr-FR" dirty="0"/>
          </a:p>
        </p:txBody>
      </p:sp>
      <p:sp>
        <p:nvSpPr>
          <p:cNvPr id="3" name="Espace réservé de la date 2"/>
          <p:cNvSpPr>
            <a:spLocks noGrp="1"/>
          </p:cNvSpPr>
          <p:nvPr>
            <p:ph type="dt" sz="half" idx="10"/>
          </p:nvPr>
        </p:nvSpPr>
        <p:spPr/>
        <p:txBody>
          <a:bodyPr/>
          <a:lstStyle/>
          <a:p>
            <a:pPr algn="r"/>
            <a:r>
              <a:rPr lang="fr-FR" smtClean="0">
                <a:solidFill>
                  <a:srgbClr val="464653"/>
                </a:solidFill>
                <a:latin typeface="Gill Sans MT"/>
              </a:rPr>
              <a:t>19/03/2024</a:t>
            </a:r>
            <a:endParaRPr lang="fr-FR" dirty="0">
              <a:solidFill>
                <a:srgbClr val="464653"/>
              </a:solidFill>
              <a:latin typeface="Gill Sans MT"/>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a:solidFill>
                  <a:srgbClr val="464653"/>
                </a:solidFill>
                <a:latin typeface="Gill Sans MT"/>
              </a:rPr>
              <a:pPr/>
              <a:t>6</a:t>
            </a:fld>
            <a:endParaRPr lang="fr-FR">
              <a:solidFill>
                <a:srgbClr val="464653"/>
              </a:solidFill>
              <a:latin typeface="Gill Sans MT"/>
            </a:endParaRPr>
          </a:p>
        </p:txBody>
      </p:sp>
      <p:sp>
        <p:nvSpPr>
          <p:cNvPr id="10" name="Espace réservé du pied de page 3"/>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pic>
        <p:nvPicPr>
          <p:cNvPr id="1026" name="Picture 2" descr="Présentation des modes de déplacement alternatifs à la voi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390" y="1315913"/>
            <a:ext cx="7078708" cy="4938197"/>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3"/>
          <p:cNvSpPr txBox="1">
            <a:spLocks/>
          </p:cNvSpPr>
          <p:nvPr/>
        </p:nvSpPr>
        <p:spPr>
          <a:xfrm>
            <a:off x="2495600" y="6356350"/>
            <a:ext cx="65527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fr-FR" dirty="0"/>
              <a:t>Article avec Frédéric </a:t>
            </a:r>
            <a:r>
              <a:rPr lang="fr-FR" dirty="0" err="1"/>
              <a:t>Héran</a:t>
            </a:r>
            <a:r>
              <a:rPr lang="fr-FR" dirty="0"/>
              <a:t> : </a:t>
            </a:r>
          </a:p>
          <a:p>
            <a:pPr algn="ctr" fontAlgn="base"/>
            <a:r>
              <a:rPr lang="fr-FR" dirty="0">
                <a:hlinkClick r:id="rId4"/>
              </a:rPr>
              <a:t>Malus poids, émissions de CO₂ : intéressons-nous enfin aux véhicules intermédiaires !</a:t>
            </a:r>
            <a:r>
              <a:rPr lang="fr-FR" b="1" dirty="0"/>
              <a:t/>
            </a:r>
            <a:br>
              <a:rPr lang="fr-FR" b="1" dirty="0"/>
            </a:br>
            <a:endParaRPr lang="fr-FR" dirty="0"/>
          </a:p>
          <a:p>
            <a:pPr algn="ctr"/>
            <a:r>
              <a:rPr lang="fr-FR" dirty="0"/>
              <a:t/>
            </a:r>
            <a:br>
              <a:rPr lang="fr-FR" dirty="0"/>
            </a:br>
            <a:endParaRPr lang="fr-FR" dirty="0"/>
          </a:p>
        </p:txBody>
      </p:sp>
    </p:spTree>
    <p:extLst>
      <p:ext uri="{BB962C8B-B14F-4D97-AF65-F5344CB8AC3E}">
        <p14:creationId xmlns:p14="http://schemas.microsoft.com/office/powerpoint/2010/main" val="517626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 Icon 1566243">
            <a:extLst>
              <a:ext uri="{FF2B5EF4-FFF2-40B4-BE49-F238E27FC236}">
                <a16:creationId xmlns="" xmlns:a16="http://schemas.microsoft.com/office/drawing/2014/main" id="{48133FA7-E875-DFB7-BC4D-CA325B856D64}"/>
              </a:ext>
            </a:extLst>
          </p:cNvPr>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17653" t="25264" r="18502" b="26534"/>
          <a:stretch/>
        </p:blipFill>
        <p:spPr bwMode="auto">
          <a:xfrm>
            <a:off x="7781840" y="3257067"/>
            <a:ext cx="1784336" cy="1347142"/>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51">
            <a:extLst>
              <a:ext uri="{FF2B5EF4-FFF2-40B4-BE49-F238E27FC236}">
                <a16:creationId xmlns="" xmlns:a16="http://schemas.microsoft.com/office/drawing/2014/main" id="{55678E21-4A64-F790-E5F6-600D27173260}"/>
              </a:ext>
            </a:extLst>
          </p:cNvPr>
          <p:cNvSpPr txBox="1"/>
          <p:nvPr/>
        </p:nvSpPr>
        <p:spPr>
          <a:xfrm>
            <a:off x="6384032" y="1620851"/>
            <a:ext cx="532618" cy="230832"/>
          </a:xfrm>
          <a:prstGeom prst="rect">
            <a:avLst/>
          </a:prstGeom>
          <a:noFill/>
        </p:spPr>
        <p:txBody>
          <a:bodyPr wrap="square" rtlCol="0">
            <a:spAutoFit/>
          </a:bodyPr>
          <a:lstStyle/>
          <a:p>
            <a:pPr algn="r"/>
            <a:r>
              <a:rPr lang="fr-FR" sz="900" dirty="0"/>
              <a:t>10 000</a:t>
            </a:r>
          </a:p>
        </p:txBody>
      </p:sp>
      <p:sp>
        <p:nvSpPr>
          <p:cNvPr id="53" name="ZoneTexte 52">
            <a:extLst>
              <a:ext uri="{FF2B5EF4-FFF2-40B4-BE49-F238E27FC236}">
                <a16:creationId xmlns="" xmlns:a16="http://schemas.microsoft.com/office/drawing/2014/main" id="{F68AD253-FA3D-506B-34D4-CBD5E951F517}"/>
              </a:ext>
            </a:extLst>
          </p:cNvPr>
          <p:cNvSpPr txBox="1"/>
          <p:nvPr/>
        </p:nvSpPr>
        <p:spPr>
          <a:xfrm>
            <a:off x="6384032" y="2484947"/>
            <a:ext cx="532618" cy="230832"/>
          </a:xfrm>
          <a:prstGeom prst="rect">
            <a:avLst/>
          </a:prstGeom>
          <a:noFill/>
        </p:spPr>
        <p:txBody>
          <a:bodyPr wrap="square" rtlCol="0">
            <a:spAutoFit/>
          </a:bodyPr>
          <a:lstStyle/>
          <a:p>
            <a:pPr algn="r"/>
            <a:r>
              <a:rPr lang="fr-FR" sz="900" dirty="0"/>
              <a:t>1 000</a:t>
            </a:r>
          </a:p>
        </p:txBody>
      </p:sp>
      <p:sp>
        <p:nvSpPr>
          <p:cNvPr id="54" name="ZoneTexte 53">
            <a:extLst>
              <a:ext uri="{FF2B5EF4-FFF2-40B4-BE49-F238E27FC236}">
                <a16:creationId xmlns="" xmlns:a16="http://schemas.microsoft.com/office/drawing/2014/main" id="{0DD76EA3-8A4F-5FD1-10FB-0EAC3C12A503}"/>
              </a:ext>
            </a:extLst>
          </p:cNvPr>
          <p:cNvSpPr txBox="1"/>
          <p:nvPr/>
        </p:nvSpPr>
        <p:spPr>
          <a:xfrm>
            <a:off x="6384032" y="3349043"/>
            <a:ext cx="532618" cy="230832"/>
          </a:xfrm>
          <a:prstGeom prst="rect">
            <a:avLst/>
          </a:prstGeom>
          <a:noFill/>
        </p:spPr>
        <p:txBody>
          <a:bodyPr wrap="square" rtlCol="0">
            <a:spAutoFit/>
          </a:bodyPr>
          <a:lstStyle/>
          <a:p>
            <a:pPr algn="r"/>
            <a:r>
              <a:rPr lang="fr-FR" sz="900" dirty="0"/>
              <a:t>100</a:t>
            </a:r>
          </a:p>
        </p:txBody>
      </p:sp>
      <p:sp>
        <p:nvSpPr>
          <p:cNvPr id="55" name="ZoneTexte 54">
            <a:extLst>
              <a:ext uri="{FF2B5EF4-FFF2-40B4-BE49-F238E27FC236}">
                <a16:creationId xmlns="" xmlns:a16="http://schemas.microsoft.com/office/drawing/2014/main" id="{BBEACE36-E2AE-EEA6-C0F6-7FB86EEADF6E}"/>
              </a:ext>
            </a:extLst>
          </p:cNvPr>
          <p:cNvSpPr txBox="1"/>
          <p:nvPr/>
        </p:nvSpPr>
        <p:spPr>
          <a:xfrm>
            <a:off x="6384032" y="4213139"/>
            <a:ext cx="532618" cy="230832"/>
          </a:xfrm>
          <a:prstGeom prst="rect">
            <a:avLst/>
          </a:prstGeom>
          <a:noFill/>
        </p:spPr>
        <p:txBody>
          <a:bodyPr wrap="square" rtlCol="0">
            <a:spAutoFit/>
          </a:bodyPr>
          <a:lstStyle/>
          <a:p>
            <a:pPr algn="r"/>
            <a:r>
              <a:rPr lang="fr-FR" sz="900" dirty="0"/>
              <a:t>10</a:t>
            </a:r>
          </a:p>
        </p:txBody>
      </p:sp>
      <p:sp>
        <p:nvSpPr>
          <p:cNvPr id="56" name="ZoneTexte 55">
            <a:extLst>
              <a:ext uri="{FF2B5EF4-FFF2-40B4-BE49-F238E27FC236}">
                <a16:creationId xmlns="" xmlns:a16="http://schemas.microsoft.com/office/drawing/2014/main" id="{C7C97058-447A-3740-0454-9149C36C74CA}"/>
              </a:ext>
            </a:extLst>
          </p:cNvPr>
          <p:cNvSpPr txBox="1"/>
          <p:nvPr/>
        </p:nvSpPr>
        <p:spPr>
          <a:xfrm>
            <a:off x="6384032" y="5077235"/>
            <a:ext cx="532618" cy="230832"/>
          </a:xfrm>
          <a:prstGeom prst="rect">
            <a:avLst/>
          </a:prstGeom>
          <a:noFill/>
        </p:spPr>
        <p:txBody>
          <a:bodyPr wrap="square" rtlCol="0">
            <a:spAutoFit/>
          </a:bodyPr>
          <a:lstStyle/>
          <a:p>
            <a:pPr algn="r"/>
            <a:r>
              <a:rPr lang="fr-FR" sz="900" dirty="0"/>
              <a:t>1</a:t>
            </a:r>
          </a:p>
        </p:txBody>
      </p:sp>
      <p:sp>
        <p:nvSpPr>
          <p:cNvPr id="9" name="Titre 8"/>
          <p:cNvSpPr>
            <a:spLocks noGrp="1"/>
          </p:cNvSpPr>
          <p:nvPr>
            <p:ph type="title"/>
          </p:nvPr>
        </p:nvSpPr>
        <p:spPr>
          <a:xfrm>
            <a:off x="609599" y="152400"/>
            <a:ext cx="11103023" cy="990600"/>
          </a:xfrm>
        </p:spPr>
        <p:txBody>
          <a:bodyPr>
            <a:normAutofit/>
          </a:bodyPr>
          <a:lstStyle/>
          <a:p>
            <a:pPr>
              <a:spcBef>
                <a:spcPts val="0"/>
              </a:spcBef>
            </a:pPr>
            <a:r>
              <a:rPr lang="fr-FR" sz="2800" dirty="0">
                <a:solidFill>
                  <a:srgbClr val="0070C0"/>
                </a:solidFill>
                <a:latin typeface="Gill Sans MT"/>
                <a:ea typeface="+mn-ea"/>
                <a:cs typeface="+mn-cs"/>
              </a:rPr>
              <a:t>Quelles solutions selon les territoires ?</a:t>
            </a:r>
            <a:endParaRPr lang="fr-FR" dirty="0"/>
          </a:p>
        </p:txBody>
      </p:sp>
      <p:sp>
        <p:nvSpPr>
          <p:cNvPr id="3" name="Espace réservé de la date 2"/>
          <p:cNvSpPr>
            <a:spLocks noGrp="1"/>
          </p:cNvSpPr>
          <p:nvPr>
            <p:ph type="dt" sz="half" idx="10"/>
          </p:nvPr>
        </p:nvSpPr>
        <p:spPr/>
        <p:txBody>
          <a:bodyPr/>
          <a:lstStyle/>
          <a:p>
            <a:pPr algn="r"/>
            <a:r>
              <a:rPr lang="fr-FR" smtClean="0">
                <a:solidFill>
                  <a:srgbClr val="464653"/>
                </a:solidFill>
                <a:latin typeface="Gill Sans MT"/>
              </a:rPr>
              <a:t>19/03/2024</a:t>
            </a:r>
            <a:endParaRPr lang="fr-FR" dirty="0">
              <a:solidFill>
                <a:srgbClr val="464653"/>
              </a:solidFill>
              <a:latin typeface="Gill Sans MT"/>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a:solidFill>
                  <a:srgbClr val="464653"/>
                </a:solidFill>
                <a:latin typeface="Gill Sans MT"/>
              </a:rPr>
              <a:pPr/>
              <a:t>7</a:t>
            </a:fld>
            <a:endParaRPr lang="fr-FR">
              <a:solidFill>
                <a:srgbClr val="464653"/>
              </a:solidFill>
              <a:latin typeface="Gill Sans MT"/>
            </a:endParaRPr>
          </a:p>
        </p:txBody>
      </p:sp>
      <p:sp>
        <p:nvSpPr>
          <p:cNvPr id="10" name="Espace réservé du pied de page 3"/>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44" name="Espace réservé du pied de page 3"/>
          <p:cNvSpPr txBox="1">
            <a:spLocks/>
          </p:cNvSpPr>
          <p:nvPr/>
        </p:nvSpPr>
        <p:spPr>
          <a:xfrm>
            <a:off x="2783632" y="6356350"/>
            <a:ext cx="6336704"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i="1" dirty="0"/>
              <a:t> </a:t>
            </a:r>
            <a:endParaRPr lang="fr-FR" i="1" dirty="0"/>
          </a:p>
        </p:txBody>
      </p:sp>
      <p:cxnSp>
        <p:nvCxnSpPr>
          <p:cNvPr id="4" name="Connecteur droit avec flèche 3">
            <a:extLst>
              <a:ext uri="{FF2B5EF4-FFF2-40B4-BE49-F238E27FC236}">
                <a16:creationId xmlns="" xmlns:a16="http://schemas.microsoft.com/office/drawing/2014/main" id="{A957E3D2-FC56-EEE8-308D-F52CF090CE9A}"/>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 xmlns:a16="http://schemas.microsoft.com/office/drawing/2014/main" id="{BA398FC5-2886-0BAB-8190-04BF6ED88923}"/>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 xmlns:a16="http://schemas.microsoft.com/office/drawing/2014/main" id="{A4027F78-DC19-E99D-FF24-C7BA2BE73480}"/>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18104" y="1772816"/>
            <a:ext cx="814910" cy="72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descr="Afficher l'image d'origine">
            <a:extLst>
              <a:ext uri="{FF2B5EF4-FFF2-40B4-BE49-F238E27FC236}">
                <a16:creationId xmlns="" xmlns:a16="http://schemas.microsoft.com/office/drawing/2014/main" id="{C858F089-68B6-0FEB-FD43-23CA9619227E}"/>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497994" y="4931953"/>
            <a:ext cx="216024" cy="1376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 xmlns:a16="http://schemas.microsoft.com/office/drawing/2014/main" id="{36AEA89B-A73D-91BE-AF71-49AE94CFAC16}"/>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92194" y="3510287"/>
            <a:ext cx="354102" cy="33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2" descr="Afficher l'image d'origine">
            <a:extLst>
              <a:ext uri="{FF2B5EF4-FFF2-40B4-BE49-F238E27FC236}">
                <a16:creationId xmlns="" xmlns:a16="http://schemas.microsoft.com/office/drawing/2014/main" id="{F35424D1-5C1B-4183-13D8-C66455133A7B}"/>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01336" y="3221230"/>
            <a:ext cx="577089" cy="5770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 xmlns:a16="http://schemas.microsoft.com/office/drawing/2014/main" id="{626C6BBD-0345-5D4D-2232-BC02D48D4E44}"/>
              </a:ext>
            </a:extLst>
          </p:cNvPr>
          <p:cNvSpPr txBox="1"/>
          <p:nvPr/>
        </p:nvSpPr>
        <p:spPr>
          <a:xfrm rot="16200000">
            <a:off x="5673182" y="3321408"/>
            <a:ext cx="1512000" cy="369332"/>
          </a:xfrm>
          <a:prstGeom prst="rect">
            <a:avLst/>
          </a:prstGeom>
          <a:noFill/>
        </p:spPr>
        <p:txBody>
          <a:bodyPr wrap="square" rtlCol="0">
            <a:spAutoFit/>
          </a:bodyPr>
          <a:lstStyle/>
          <a:p>
            <a:pPr algn="ctr"/>
            <a:r>
              <a:rPr lang="fr-FR" dirty="0"/>
              <a:t>Distance (km)</a:t>
            </a:r>
          </a:p>
        </p:txBody>
      </p:sp>
      <p:sp>
        <p:nvSpPr>
          <p:cNvPr id="8" name="ZoneTexte 7">
            <a:extLst>
              <a:ext uri="{FF2B5EF4-FFF2-40B4-BE49-F238E27FC236}">
                <a16:creationId xmlns="" xmlns:a16="http://schemas.microsoft.com/office/drawing/2014/main" id="{594A8FE9-102B-C13C-9763-016F08593952}"/>
              </a:ext>
            </a:extLst>
          </p:cNvPr>
          <p:cNvSpPr txBox="1"/>
          <p:nvPr/>
        </p:nvSpPr>
        <p:spPr>
          <a:xfrm>
            <a:off x="7704779" y="5939988"/>
            <a:ext cx="2725493" cy="369332"/>
          </a:xfrm>
          <a:prstGeom prst="rect">
            <a:avLst/>
          </a:prstGeom>
          <a:noFill/>
        </p:spPr>
        <p:txBody>
          <a:bodyPr wrap="square" rtlCol="0">
            <a:spAutoFit/>
          </a:bodyPr>
          <a:lstStyle/>
          <a:p>
            <a:pPr algn="ctr"/>
            <a:r>
              <a:rPr lang="fr-FR" dirty="0"/>
              <a:t>Flux de déplacements</a:t>
            </a:r>
          </a:p>
        </p:txBody>
      </p:sp>
      <p:cxnSp>
        <p:nvCxnSpPr>
          <p:cNvPr id="41" name="Connecteur droit 40">
            <a:extLst>
              <a:ext uri="{FF2B5EF4-FFF2-40B4-BE49-F238E27FC236}">
                <a16:creationId xmlns="" xmlns:a16="http://schemas.microsoft.com/office/drawing/2014/main" id="{AC121F15-5454-3B4F-E06A-DC0E7AB3FFB8}"/>
              </a:ext>
            </a:extLst>
          </p:cNvPr>
          <p:cNvCxnSpPr>
            <a:cxnSpLocks/>
          </p:cNvCxnSpPr>
          <p:nvPr/>
        </p:nvCxnSpPr>
        <p:spPr>
          <a:xfrm>
            <a:off x="6892875" y="2418571"/>
            <a:ext cx="4428000" cy="36119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 xmlns:a16="http://schemas.microsoft.com/office/drawing/2014/main" id="{6EA22CD6-0295-690D-BB69-B7C54F681880}"/>
              </a:ext>
            </a:extLst>
          </p:cNvPr>
          <p:cNvCxnSpPr>
            <a:cxnSpLocks/>
          </p:cNvCxnSpPr>
          <p:nvPr/>
        </p:nvCxnSpPr>
        <p:spPr>
          <a:xfrm>
            <a:off x="6866669" y="1736267"/>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 xmlns:a16="http://schemas.microsoft.com/office/drawing/2014/main" id="{DBAEE4AD-D70A-1DC4-63B9-57C933FAC120}"/>
              </a:ext>
            </a:extLst>
          </p:cNvPr>
          <p:cNvCxnSpPr>
            <a:cxnSpLocks/>
          </p:cNvCxnSpPr>
          <p:nvPr/>
        </p:nvCxnSpPr>
        <p:spPr>
          <a:xfrm>
            <a:off x="6866669" y="3464459"/>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 xmlns:a16="http://schemas.microsoft.com/office/drawing/2014/main" id="{91F0DB0A-A1CF-F11A-4CDA-C5CE2702CFBF}"/>
              </a:ext>
            </a:extLst>
          </p:cNvPr>
          <p:cNvCxnSpPr>
            <a:cxnSpLocks/>
          </p:cNvCxnSpPr>
          <p:nvPr/>
        </p:nvCxnSpPr>
        <p:spPr>
          <a:xfrm>
            <a:off x="6866669" y="2600363"/>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 xmlns:a16="http://schemas.microsoft.com/office/drawing/2014/main" id="{4684B98F-FCFF-E665-211A-34C577F08487}"/>
              </a:ext>
            </a:extLst>
          </p:cNvPr>
          <p:cNvCxnSpPr>
            <a:cxnSpLocks/>
          </p:cNvCxnSpPr>
          <p:nvPr/>
        </p:nvCxnSpPr>
        <p:spPr>
          <a:xfrm>
            <a:off x="6866669" y="4328555"/>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 xmlns:a16="http://schemas.microsoft.com/office/drawing/2014/main" id="{72BFCC62-2B43-90FE-5E82-F29EE46711F2}"/>
              </a:ext>
            </a:extLst>
          </p:cNvPr>
          <p:cNvCxnSpPr>
            <a:cxnSpLocks/>
          </p:cNvCxnSpPr>
          <p:nvPr/>
        </p:nvCxnSpPr>
        <p:spPr>
          <a:xfrm>
            <a:off x="6866669" y="5192651"/>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 xmlns:a16="http://schemas.microsoft.com/office/drawing/2014/main" id="{123681AA-D3BC-8A34-E2B5-2DDBE25BBF70}"/>
              </a:ext>
            </a:extLst>
          </p:cNvPr>
          <p:cNvSpPr txBox="1"/>
          <p:nvPr/>
        </p:nvSpPr>
        <p:spPr>
          <a:xfrm>
            <a:off x="6866668" y="5880919"/>
            <a:ext cx="838109" cy="230832"/>
          </a:xfrm>
          <a:prstGeom prst="rect">
            <a:avLst/>
          </a:prstGeom>
          <a:noFill/>
        </p:spPr>
        <p:txBody>
          <a:bodyPr wrap="square" rtlCol="0">
            <a:spAutoFit/>
          </a:bodyPr>
          <a:lstStyle/>
          <a:p>
            <a:pPr algn="ctr"/>
            <a:r>
              <a:rPr lang="fr-FR" sz="900" dirty="0"/>
              <a:t>Très faibles</a:t>
            </a:r>
          </a:p>
        </p:txBody>
      </p:sp>
      <p:sp>
        <p:nvSpPr>
          <p:cNvPr id="66" name="ZoneTexte 65">
            <a:extLst>
              <a:ext uri="{FF2B5EF4-FFF2-40B4-BE49-F238E27FC236}">
                <a16:creationId xmlns="" xmlns:a16="http://schemas.microsoft.com/office/drawing/2014/main" id="{6B31012B-A5D7-CF1F-30A4-DC149031CB2A}"/>
              </a:ext>
            </a:extLst>
          </p:cNvPr>
          <p:cNvSpPr txBox="1"/>
          <p:nvPr/>
        </p:nvSpPr>
        <p:spPr>
          <a:xfrm>
            <a:off x="10504120" y="5880919"/>
            <a:ext cx="838109" cy="230832"/>
          </a:xfrm>
          <a:prstGeom prst="rect">
            <a:avLst/>
          </a:prstGeom>
          <a:noFill/>
        </p:spPr>
        <p:txBody>
          <a:bodyPr wrap="square" rtlCol="0">
            <a:spAutoFit/>
          </a:bodyPr>
          <a:lstStyle/>
          <a:p>
            <a:pPr algn="ctr"/>
            <a:r>
              <a:rPr lang="fr-FR" sz="900" dirty="0"/>
              <a:t>Très forts</a:t>
            </a:r>
          </a:p>
        </p:txBody>
      </p:sp>
      <p:pic>
        <p:nvPicPr>
          <p:cNvPr id="1028" name="Picture 4" descr="snowboard Icon 4577445">
            <a:extLst>
              <a:ext uri="{FF2B5EF4-FFF2-40B4-BE49-F238E27FC236}">
                <a16:creationId xmlns="" xmlns:a16="http://schemas.microsoft.com/office/drawing/2014/main" id="{780B1B9A-7C9A-2085-06D7-7DE7F27E9944}"/>
              </a:ext>
            </a:extLst>
          </p:cNvPr>
          <p:cNvPicPr>
            <a:picLocks noChangeAspect="1" noChangeArrowheads="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4185" t="20551" r="2322" b="22374"/>
          <a:stretch/>
        </p:blipFill>
        <p:spPr bwMode="auto">
          <a:xfrm>
            <a:off x="7221942" y="4005064"/>
            <a:ext cx="688050" cy="420036"/>
          </a:xfrm>
          <a:prstGeom prst="rect">
            <a:avLst/>
          </a:prstGeom>
          <a:noFill/>
          <a:extLst>
            <a:ext uri="{909E8E84-426E-40DD-AFC4-6F175D3DCCD1}">
              <a14:hiddenFill xmlns:a14="http://schemas.microsoft.com/office/drawing/2010/main">
                <a:solidFill>
                  <a:srgbClr val="FFFFFF"/>
                </a:solidFill>
              </a14:hiddenFill>
            </a:ext>
          </a:extLst>
        </p:spPr>
      </p:pic>
      <p:sp>
        <p:nvSpPr>
          <p:cNvPr id="67" name="Flèche : droite 66">
            <a:extLst>
              <a:ext uri="{FF2B5EF4-FFF2-40B4-BE49-F238E27FC236}">
                <a16:creationId xmlns="" xmlns:a16="http://schemas.microsoft.com/office/drawing/2014/main" id="{74E5295F-329B-76E7-68C3-DF69710F954B}"/>
              </a:ext>
            </a:extLst>
          </p:cNvPr>
          <p:cNvSpPr/>
          <p:nvPr/>
        </p:nvSpPr>
        <p:spPr>
          <a:xfrm rot="15487187">
            <a:off x="10142240" y="2603569"/>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Flèche : droite 67">
            <a:extLst>
              <a:ext uri="{FF2B5EF4-FFF2-40B4-BE49-F238E27FC236}">
                <a16:creationId xmlns="" xmlns:a16="http://schemas.microsoft.com/office/drawing/2014/main" id="{675C8D20-7059-3051-6205-F521B696C900}"/>
              </a:ext>
            </a:extLst>
          </p:cNvPr>
          <p:cNvSpPr/>
          <p:nvPr/>
        </p:nvSpPr>
        <p:spPr>
          <a:xfrm rot="15487187">
            <a:off x="10841421" y="2654969"/>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Flèche : droite 68">
            <a:extLst>
              <a:ext uri="{FF2B5EF4-FFF2-40B4-BE49-F238E27FC236}">
                <a16:creationId xmlns="" xmlns:a16="http://schemas.microsoft.com/office/drawing/2014/main" id="{F923EBC3-1865-8C36-DC34-1724BFE837E9}"/>
              </a:ext>
            </a:extLst>
          </p:cNvPr>
          <p:cNvSpPr/>
          <p:nvPr/>
        </p:nvSpPr>
        <p:spPr>
          <a:xfrm rot="15758000">
            <a:off x="9518285" y="5107856"/>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Flèche : droite 69">
            <a:extLst>
              <a:ext uri="{FF2B5EF4-FFF2-40B4-BE49-F238E27FC236}">
                <a16:creationId xmlns="" xmlns:a16="http://schemas.microsoft.com/office/drawing/2014/main" id="{208B5675-87C6-02CD-AC38-75459AFD0DBE}"/>
              </a:ext>
            </a:extLst>
          </p:cNvPr>
          <p:cNvSpPr/>
          <p:nvPr/>
        </p:nvSpPr>
        <p:spPr>
          <a:xfrm rot="15758000">
            <a:off x="9725458" y="4882456"/>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Flèche : droite 70">
            <a:extLst>
              <a:ext uri="{FF2B5EF4-FFF2-40B4-BE49-F238E27FC236}">
                <a16:creationId xmlns="" xmlns:a16="http://schemas.microsoft.com/office/drawing/2014/main" id="{F0721E2E-91EB-449F-1425-B14F22699D2A}"/>
              </a:ext>
            </a:extLst>
          </p:cNvPr>
          <p:cNvSpPr/>
          <p:nvPr/>
        </p:nvSpPr>
        <p:spPr>
          <a:xfrm rot="9912322">
            <a:off x="10221478" y="4000407"/>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Flèche : droite 71">
            <a:extLst>
              <a:ext uri="{FF2B5EF4-FFF2-40B4-BE49-F238E27FC236}">
                <a16:creationId xmlns="" xmlns:a16="http://schemas.microsoft.com/office/drawing/2014/main" id="{5EB59886-9E98-7D9F-C15D-DE20FC8BF29E}"/>
              </a:ext>
            </a:extLst>
          </p:cNvPr>
          <p:cNvSpPr/>
          <p:nvPr/>
        </p:nvSpPr>
        <p:spPr>
          <a:xfrm rot="9912322">
            <a:off x="10653526" y="3856391"/>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3" name="Image 72" descr="Afficher l'image d'origine">
            <a:extLst>
              <a:ext uri="{FF2B5EF4-FFF2-40B4-BE49-F238E27FC236}">
                <a16:creationId xmlns="" xmlns:a16="http://schemas.microsoft.com/office/drawing/2014/main" id="{CA8FF182-AD5D-E7AC-1513-6C7FE6254260}"/>
              </a:ext>
            </a:extLst>
          </p:cNvPr>
          <p:cNvPicPr/>
          <p:nvPr/>
        </p:nvPicPr>
        <p:blipFill rotWithShape="1">
          <a:blip r:embed="rId9">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a:ext>
            </a:extLst>
          </a:blip>
          <a:srcRect l="2496" t="2015" r="2513" b="2405"/>
          <a:stretch/>
        </p:blipFill>
        <p:spPr bwMode="auto">
          <a:xfrm>
            <a:off x="8403337" y="3421670"/>
            <a:ext cx="946815" cy="943434"/>
          </a:xfrm>
          <a:prstGeom prst="rect">
            <a:avLst/>
          </a:prstGeom>
          <a:noFill/>
          <a:ln>
            <a:noFill/>
          </a:ln>
          <a:extLst>
            <a:ext uri="{53640926-AAD7-44D8-BBD7-CCE9431645EC}">
              <a14:shadowObscured xmlns:a14="http://schemas.microsoft.com/office/drawing/2010/main"/>
            </a:ext>
          </a:extLst>
        </p:spPr>
      </p:pic>
      <p:pic>
        <p:nvPicPr>
          <p:cNvPr id="76" name="Image 75">
            <a:extLst>
              <a:ext uri="{FF2B5EF4-FFF2-40B4-BE49-F238E27FC236}">
                <a16:creationId xmlns="" xmlns:a16="http://schemas.microsoft.com/office/drawing/2014/main" id="{B5BB7BB2-9805-D7BE-C4C6-EF86EEF011B0}"/>
              </a:ext>
            </a:extLst>
          </p:cNvPr>
          <p:cNvPicPr>
            <a:picLocks noChangeAspect="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3505" t="34612" r="4426" b="22804"/>
          <a:stretch/>
        </p:blipFill>
        <p:spPr>
          <a:xfrm>
            <a:off x="7737451" y="4560920"/>
            <a:ext cx="666443" cy="308240"/>
          </a:xfrm>
          <a:prstGeom prst="rect">
            <a:avLst/>
          </a:prstGeom>
        </p:spPr>
      </p:pic>
      <p:pic>
        <p:nvPicPr>
          <p:cNvPr id="78" name="Image 77">
            <a:extLst>
              <a:ext uri="{FF2B5EF4-FFF2-40B4-BE49-F238E27FC236}">
                <a16:creationId xmlns="" xmlns:a16="http://schemas.microsoft.com/office/drawing/2014/main" id="{0DA5E5A0-EE6B-46B0-9180-70149C1B5BF0}"/>
              </a:ext>
            </a:extLst>
          </p:cNvPr>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18435" t="31758" r="17893" b="30535"/>
          <a:stretch/>
        </p:blipFill>
        <p:spPr>
          <a:xfrm flipH="1">
            <a:off x="7117046" y="3429000"/>
            <a:ext cx="720938" cy="426944"/>
          </a:xfrm>
          <a:prstGeom prst="rect">
            <a:avLst/>
          </a:prstGeom>
        </p:spPr>
      </p:pic>
      <p:pic>
        <p:nvPicPr>
          <p:cNvPr id="84" name="Image 83" descr="Afficher l'image d'origine">
            <a:extLst>
              <a:ext uri="{FF2B5EF4-FFF2-40B4-BE49-F238E27FC236}">
                <a16:creationId xmlns="" xmlns:a16="http://schemas.microsoft.com/office/drawing/2014/main" id="{17786C5F-D384-88BF-E864-91EFFDCF8BF7}"/>
              </a:ext>
            </a:extLst>
          </p:cNvPr>
          <p:cNvPicPr/>
          <p:nvPr/>
        </p:nvPicPr>
        <p:blipFill rotWithShape="1">
          <a:blip r:embed="rId13" cstate="print">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rcRect l="-1" r="-597" b="412"/>
          <a:stretch/>
        </p:blipFill>
        <p:spPr bwMode="auto">
          <a:xfrm>
            <a:off x="7520662" y="2613687"/>
            <a:ext cx="605354" cy="599289"/>
          </a:xfrm>
          <a:prstGeom prst="rect">
            <a:avLst/>
          </a:prstGeom>
          <a:noFill/>
          <a:ln>
            <a:noFill/>
          </a:ln>
        </p:spPr>
      </p:pic>
      <p:pic>
        <p:nvPicPr>
          <p:cNvPr id="85" name="Picture 14" descr="Afficher l'image d'origine">
            <a:extLst>
              <a:ext uri="{FF2B5EF4-FFF2-40B4-BE49-F238E27FC236}">
                <a16:creationId xmlns="" xmlns:a16="http://schemas.microsoft.com/office/drawing/2014/main" id="{67F6477A-F112-10ED-61A0-64E3A81ECD73}"/>
              </a:ext>
            </a:extLst>
          </p:cNvPr>
          <p:cNvPicPr>
            <a:picLocks noChangeAspect="1" noChangeArrowheads="1"/>
          </p:cNvPicPr>
          <p:nvPr/>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25251" t="8966" r="24840" b="12933"/>
          <a:stretch/>
        </p:blipFill>
        <p:spPr bwMode="auto">
          <a:xfrm flipH="1">
            <a:off x="9840416" y="5348241"/>
            <a:ext cx="272850" cy="432000"/>
          </a:xfrm>
          <a:prstGeom prst="rect">
            <a:avLst/>
          </a:prstGeom>
          <a:noFill/>
          <a:extLst>
            <a:ext uri="{909E8E84-426E-40DD-AFC4-6F175D3DCCD1}">
              <a14:hiddenFill xmlns:a14="http://schemas.microsoft.com/office/drawing/2010/main">
                <a:solidFill>
                  <a:srgbClr val="FFFFFF"/>
                </a:solidFill>
              </a14:hiddenFill>
            </a:ext>
          </a:extLst>
        </p:spPr>
      </p:pic>
      <p:cxnSp>
        <p:nvCxnSpPr>
          <p:cNvPr id="93" name="Connecteur droit 92">
            <a:extLst>
              <a:ext uri="{FF2B5EF4-FFF2-40B4-BE49-F238E27FC236}">
                <a16:creationId xmlns="" xmlns:a16="http://schemas.microsoft.com/office/drawing/2014/main" id="{CC4EC69E-ABE3-3C32-147B-5CB5F9A9C922}"/>
              </a:ext>
            </a:extLst>
          </p:cNvPr>
          <p:cNvCxnSpPr>
            <a:cxnSpLocks/>
          </p:cNvCxnSpPr>
          <p:nvPr/>
        </p:nvCxnSpPr>
        <p:spPr>
          <a:xfrm flipV="1">
            <a:off x="6892875" y="5055829"/>
            <a:ext cx="4459709" cy="38939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90" name="Image 89">
            <a:extLst>
              <a:ext uri="{FF2B5EF4-FFF2-40B4-BE49-F238E27FC236}">
                <a16:creationId xmlns="" xmlns:a16="http://schemas.microsoft.com/office/drawing/2014/main" id="{726CE300-3CEC-0A83-B6B5-BFBBF5B24D76}"/>
              </a:ext>
            </a:extLst>
          </p:cNvPr>
          <p:cNvPicPr>
            <a:picLocks noChangeAspect="1"/>
          </p:cNvPicPr>
          <p:nvPr/>
        </p:nvPicPr>
        <p:blipFill rotWithShape="1">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l="7072" t="16842" r="6484" b="17507"/>
          <a:stretch/>
        </p:blipFill>
        <p:spPr>
          <a:xfrm flipH="1">
            <a:off x="8636814" y="2685695"/>
            <a:ext cx="497314" cy="373426"/>
          </a:xfrm>
          <a:prstGeom prst="rect">
            <a:avLst/>
          </a:prstGeom>
        </p:spPr>
      </p:pic>
      <p:sp>
        <p:nvSpPr>
          <p:cNvPr id="92" name="ZoneTexte 91">
            <a:extLst>
              <a:ext uri="{FF2B5EF4-FFF2-40B4-BE49-F238E27FC236}">
                <a16:creationId xmlns="" xmlns:a16="http://schemas.microsoft.com/office/drawing/2014/main" id="{8F1E60F1-FF4C-4D17-E114-68B2F9773578}"/>
              </a:ext>
            </a:extLst>
          </p:cNvPr>
          <p:cNvSpPr txBox="1"/>
          <p:nvPr/>
        </p:nvSpPr>
        <p:spPr>
          <a:xfrm>
            <a:off x="9062120" y="2745995"/>
            <a:ext cx="323113" cy="369332"/>
          </a:xfrm>
          <a:prstGeom prst="rect">
            <a:avLst/>
          </a:prstGeom>
          <a:noFill/>
          <a:ln>
            <a:noFill/>
          </a:ln>
        </p:spPr>
        <p:txBody>
          <a:bodyPr wrap="square" rtlCol="0">
            <a:spAutoFit/>
          </a:bodyPr>
          <a:lstStyle/>
          <a:p>
            <a:r>
              <a:rPr lang="fr-FR" dirty="0">
                <a:solidFill>
                  <a:schemeClr val="accent1">
                    <a:lumMod val="75000"/>
                  </a:schemeClr>
                </a:solidFill>
              </a:rPr>
              <a:t>+</a:t>
            </a:r>
          </a:p>
        </p:txBody>
      </p:sp>
      <p:pic>
        <p:nvPicPr>
          <p:cNvPr id="95" name="Picture 7" descr="Afficher l'image d'origine">
            <a:extLst>
              <a:ext uri="{FF2B5EF4-FFF2-40B4-BE49-F238E27FC236}">
                <a16:creationId xmlns="" xmlns:a16="http://schemas.microsoft.com/office/drawing/2014/main" id="{0F7A33EF-EC07-7B9C-8B4E-0620ECE3ADED}"/>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932016" y="4716311"/>
            <a:ext cx="490144" cy="312227"/>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e 106">
            <a:extLst>
              <a:ext uri="{FF2B5EF4-FFF2-40B4-BE49-F238E27FC236}">
                <a16:creationId xmlns="" xmlns:a16="http://schemas.microsoft.com/office/drawing/2014/main" id="{F1FE16D9-63EF-E46D-EE01-068753142AA7}"/>
              </a:ext>
            </a:extLst>
          </p:cNvPr>
          <p:cNvGrpSpPr/>
          <p:nvPr/>
        </p:nvGrpSpPr>
        <p:grpSpPr>
          <a:xfrm>
            <a:off x="9848458" y="4507964"/>
            <a:ext cx="500033" cy="361196"/>
            <a:chOff x="5888736" y="4747023"/>
            <a:chExt cx="687133" cy="496347"/>
          </a:xfrm>
        </p:grpSpPr>
        <p:pic>
          <p:nvPicPr>
            <p:cNvPr id="108" name="Picture 7" descr="Afficher l'image d'origine">
              <a:extLst>
                <a:ext uri="{FF2B5EF4-FFF2-40B4-BE49-F238E27FC236}">
                  <a16:creationId xmlns="" xmlns:a16="http://schemas.microsoft.com/office/drawing/2014/main" id="{CF12A1A5-E67F-EFE0-C134-F0DDAB296746}"/>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888736" y="4805659"/>
              <a:ext cx="687133" cy="437711"/>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 coins arrondis 108">
              <a:extLst>
                <a:ext uri="{FF2B5EF4-FFF2-40B4-BE49-F238E27FC236}">
                  <a16:creationId xmlns="" xmlns:a16="http://schemas.microsoft.com/office/drawing/2014/main" id="{35574E1A-6746-CBCC-E49C-AB3E69228518}"/>
                </a:ext>
              </a:extLst>
            </p:cNvPr>
            <p:cNvSpPr/>
            <p:nvPr/>
          </p:nvSpPr>
          <p:spPr>
            <a:xfrm rot="18586430">
              <a:off x="6218497" y="4994167"/>
              <a:ext cx="97200" cy="36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0" name="Picture 2" descr="Electricity Icon 4712679">
              <a:extLst>
                <a:ext uri="{FF2B5EF4-FFF2-40B4-BE49-F238E27FC236}">
                  <a16:creationId xmlns="" xmlns:a16="http://schemas.microsoft.com/office/drawing/2014/main" id="{EE18237C-8D45-C504-841A-F51F5031679D}"/>
                </a:ext>
              </a:extLst>
            </p:cNvPr>
            <p:cNvPicPr>
              <a:picLocks noChangeAspect="1" noChangeArrowheads="1"/>
            </p:cNvPicPr>
            <p:nvPr/>
          </p:nvPicPr>
          <p:blipFill rotWithShape="1">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l="31144" t="9956" r="28311" b="17984"/>
            <a:stretch/>
          </p:blipFill>
          <p:spPr bwMode="auto">
            <a:xfrm>
              <a:off x="6385319" y="4747023"/>
              <a:ext cx="102035" cy="18813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0">
            <a:extLst>
              <a:ext uri="{FF2B5EF4-FFF2-40B4-BE49-F238E27FC236}">
                <a16:creationId xmlns="" xmlns:a16="http://schemas.microsoft.com/office/drawing/2014/main" id="{83350DBA-61FF-93A8-D659-76004E8A5B58}"/>
              </a:ext>
            </a:extLst>
          </p:cNvPr>
          <p:cNvPicPr>
            <a:picLocks noChangeAspect="1" noChangeArrowheads="1"/>
          </p:cNvPicPr>
          <p:nvPr/>
        </p:nvPicPr>
        <p:blipFill>
          <a:blip r:embed="rId6" cstate="print">
            <a:duotone>
              <a:schemeClr val="accent1">
                <a:shade val="45000"/>
                <a:satMod val="135000"/>
              </a:schemeClr>
              <a:prstClr val="white"/>
            </a:duotone>
            <a:alphaModFix/>
            <a:extLst>
              <a:ext uri="{28A0092B-C50C-407E-A947-70E740481C1C}">
                <a14:useLocalDpi xmlns:a14="http://schemas.microsoft.com/office/drawing/2010/main" val="0"/>
              </a:ext>
            </a:extLst>
          </a:blip>
          <a:srcRect/>
          <a:stretch>
            <a:fillRect/>
          </a:stretch>
        </p:blipFill>
        <p:spPr bwMode="auto">
          <a:xfrm>
            <a:off x="9828000" y="3240000"/>
            <a:ext cx="541662" cy="51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12" descr="Afficher l'image d'origine">
            <a:extLst>
              <a:ext uri="{FF2B5EF4-FFF2-40B4-BE49-F238E27FC236}">
                <a16:creationId xmlns="" xmlns:a16="http://schemas.microsoft.com/office/drawing/2014/main" id="{BAF63105-729E-A2AC-33B9-D6FBEC30D637}"/>
              </a:ext>
            </a:extLst>
          </p:cNvPr>
          <p:cNvPicPr>
            <a:picLocks noChangeAspect="1" noChangeArrowheads="1"/>
          </p:cNvPicPr>
          <p:nvPr/>
        </p:nvPicPr>
        <p:blipFill>
          <a:blip r:embed="rId18" cstate="print">
            <a:duotone>
              <a:schemeClr val="accent1">
                <a:shade val="45000"/>
                <a:satMod val="135000"/>
              </a:schemeClr>
              <a:prstClr val="white"/>
            </a:duotone>
            <a:alphaModFix/>
            <a:extLst>
              <a:ext uri="{28A0092B-C50C-407E-A947-70E740481C1C}">
                <a14:useLocalDpi xmlns:a14="http://schemas.microsoft.com/office/drawing/2010/main" val="0"/>
              </a:ext>
            </a:extLst>
          </a:blip>
          <a:srcRect/>
          <a:stretch>
            <a:fillRect/>
          </a:stretch>
        </p:blipFill>
        <p:spPr bwMode="auto">
          <a:xfrm>
            <a:off x="10447200" y="2916000"/>
            <a:ext cx="877914" cy="877914"/>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3" name="Connecteur droit avec flèche 12">
            <a:extLst>
              <a:ext uri="{FF2B5EF4-FFF2-40B4-BE49-F238E27FC236}">
                <a16:creationId xmlns="" xmlns:a16="http://schemas.microsoft.com/office/drawing/2014/main" id="{7BA6B6B2-564B-0572-FC19-A0DF2E730BDB}"/>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 xmlns:a16="http://schemas.microsoft.com/office/drawing/2014/main" id="{71BD59EC-E90B-DF40-76D0-4D63D2A17FDE}"/>
              </a:ext>
            </a:extLst>
          </p:cNvPr>
          <p:cNvSpPr txBox="1"/>
          <p:nvPr/>
        </p:nvSpPr>
        <p:spPr>
          <a:xfrm>
            <a:off x="609600" y="1617204"/>
            <a:ext cx="532618" cy="230832"/>
          </a:xfrm>
          <a:prstGeom prst="rect">
            <a:avLst/>
          </a:prstGeom>
          <a:noFill/>
        </p:spPr>
        <p:txBody>
          <a:bodyPr wrap="square" rtlCol="0">
            <a:spAutoFit/>
          </a:bodyPr>
          <a:lstStyle/>
          <a:p>
            <a:pPr algn="r"/>
            <a:r>
              <a:rPr lang="fr-FR" sz="900" dirty="0"/>
              <a:t>10 000</a:t>
            </a:r>
          </a:p>
        </p:txBody>
      </p:sp>
      <p:sp>
        <p:nvSpPr>
          <p:cNvPr id="79" name="ZoneTexte 78">
            <a:extLst>
              <a:ext uri="{FF2B5EF4-FFF2-40B4-BE49-F238E27FC236}">
                <a16:creationId xmlns="" xmlns:a16="http://schemas.microsoft.com/office/drawing/2014/main" id="{C760DF39-88F7-737E-F9A3-933EC23E1ACD}"/>
              </a:ext>
            </a:extLst>
          </p:cNvPr>
          <p:cNvSpPr txBox="1"/>
          <p:nvPr/>
        </p:nvSpPr>
        <p:spPr>
          <a:xfrm>
            <a:off x="609600" y="2481300"/>
            <a:ext cx="532618" cy="230832"/>
          </a:xfrm>
          <a:prstGeom prst="rect">
            <a:avLst/>
          </a:prstGeom>
          <a:noFill/>
        </p:spPr>
        <p:txBody>
          <a:bodyPr wrap="square" rtlCol="0">
            <a:spAutoFit/>
          </a:bodyPr>
          <a:lstStyle/>
          <a:p>
            <a:pPr algn="r"/>
            <a:r>
              <a:rPr lang="fr-FR" sz="900" dirty="0"/>
              <a:t>1 000</a:t>
            </a:r>
          </a:p>
        </p:txBody>
      </p:sp>
      <p:sp>
        <p:nvSpPr>
          <p:cNvPr id="80" name="ZoneTexte 79">
            <a:extLst>
              <a:ext uri="{FF2B5EF4-FFF2-40B4-BE49-F238E27FC236}">
                <a16:creationId xmlns="" xmlns:a16="http://schemas.microsoft.com/office/drawing/2014/main" id="{EB3D0FAB-A3FF-5372-411D-4FA5A0283ED3}"/>
              </a:ext>
            </a:extLst>
          </p:cNvPr>
          <p:cNvSpPr txBox="1"/>
          <p:nvPr/>
        </p:nvSpPr>
        <p:spPr>
          <a:xfrm>
            <a:off x="609600" y="3345396"/>
            <a:ext cx="532618" cy="230832"/>
          </a:xfrm>
          <a:prstGeom prst="rect">
            <a:avLst/>
          </a:prstGeom>
          <a:noFill/>
        </p:spPr>
        <p:txBody>
          <a:bodyPr wrap="square" rtlCol="0">
            <a:spAutoFit/>
          </a:bodyPr>
          <a:lstStyle/>
          <a:p>
            <a:pPr algn="r"/>
            <a:r>
              <a:rPr lang="fr-FR" sz="900" dirty="0"/>
              <a:t>100</a:t>
            </a:r>
          </a:p>
        </p:txBody>
      </p:sp>
      <p:sp>
        <p:nvSpPr>
          <p:cNvPr id="81" name="ZoneTexte 80">
            <a:extLst>
              <a:ext uri="{FF2B5EF4-FFF2-40B4-BE49-F238E27FC236}">
                <a16:creationId xmlns="" xmlns:a16="http://schemas.microsoft.com/office/drawing/2014/main" id="{06CE4A66-7608-DB6C-D182-97A682FB50B4}"/>
              </a:ext>
            </a:extLst>
          </p:cNvPr>
          <p:cNvSpPr txBox="1"/>
          <p:nvPr/>
        </p:nvSpPr>
        <p:spPr>
          <a:xfrm>
            <a:off x="609600" y="4209492"/>
            <a:ext cx="532618" cy="230832"/>
          </a:xfrm>
          <a:prstGeom prst="rect">
            <a:avLst/>
          </a:prstGeom>
          <a:noFill/>
        </p:spPr>
        <p:txBody>
          <a:bodyPr wrap="square" rtlCol="0">
            <a:spAutoFit/>
          </a:bodyPr>
          <a:lstStyle/>
          <a:p>
            <a:pPr algn="r"/>
            <a:r>
              <a:rPr lang="fr-FR" sz="900" dirty="0"/>
              <a:t>10</a:t>
            </a:r>
          </a:p>
        </p:txBody>
      </p:sp>
      <p:sp>
        <p:nvSpPr>
          <p:cNvPr id="82" name="ZoneTexte 81">
            <a:extLst>
              <a:ext uri="{FF2B5EF4-FFF2-40B4-BE49-F238E27FC236}">
                <a16:creationId xmlns="" xmlns:a16="http://schemas.microsoft.com/office/drawing/2014/main" id="{6ECE6129-EA2D-6A68-9E1E-B7C68B30FC7D}"/>
              </a:ext>
            </a:extLst>
          </p:cNvPr>
          <p:cNvSpPr txBox="1"/>
          <p:nvPr/>
        </p:nvSpPr>
        <p:spPr>
          <a:xfrm>
            <a:off x="609600" y="5073588"/>
            <a:ext cx="532618" cy="230832"/>
          </a:xfrm>
          <a:prstGeom prst="rect">
            <a:avLst/>
          </a:prstGeom>
          <a:noFill/>
        </p:spPr>
        <p:txBody>
          <a:bodyPr wrap="square" rtlCol="0">
            <a:spAutoFit/>
          </a:bodyPr>
          <a:lstStyle/>
          <a:p>
            <a:pPr algn="r"/>
            <a:r>
              <a:rPr lang="fr-FR" sz="900" dirty="0"/>
              <a:t>1</a:t>
            </a:r>
          </a:p>
        </p:txBody>
      </p:sp>
      <p:cxnSp>
        <p:nvCxnSpPr>
          <p:cNvPr id="83" name="Connecteur droit avec flèche 82">
            <a:extLst>
              <a:ext uri="{FF2B5EF4-FFF2-40B4-BE49-F238E27FC236}">
                <a16:creationId xmlns="" xmlns:a16="http://schemas.microsoft.com/office/drawing/2014/main" id="{896A86EB-D7D2-0FE6-A01B-167A49220DF2}"/>
              </a:ext>
            </a:extLst>
          </p:cNvPr>
          <p:cNvCxnSpPr>
            <a:cxnSpLocks/>
          </p:cNvCxnSpPr>
          <p:nvPr/>
        </p:nvCxnSpPr>
        <p:spPr>
          <a:xfrm flipV="1">
            <a:off x="1118444"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 xmlns:a16="http://schemas.microsoft.com/office/drawing/2014/main" id="{DA6C5B2A-9410-1BFC-3AB9-BAE5D83E0415}"/>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2">
            <a:extLst>
              <a:ext uri="{FF2B5EF4-FFF2-40B4-BE49-F238E27FC236}">
                <a16:creationId xmlns="" xmlns:a16="http://schemas.microsoft.com/office/drawing/2014/main" id="{2EAB751A-4611-A9E4-36DF-6D8D159215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672" y="1772816"/>
            <a:ext cx="814910" cy="72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ZoneTexte 87">
            <a:extLst>
              <a:ext uri="{FF2B5EF4-FFF2-40B4-BE49-F238E27FC236}">
                <a16:creationId xmlns="" xmlns:a16="http://schemas.microsoft.com/office/drawing/2014/main" id="{941E9CB3-09D7-7E0E-8D33-639AC2B3D0EC}"/>
              </a:ext>
            </a:extLst>
          </p:cNvPr>
          <p:cNvSpPr txBox="1"/>
          <p:nvPr/>
        </p:nvSpPr>
        <p:spPr>
          <a:xfrm rot="16200000">
            <a:off x="-101250" y="3317761"/>
            <a:ext cx="1512000" cy="369332"/>
          </a:xfrm>
          <a:prstGeom prst="rect">
            <a:avLst/>
          </a:prstGeom>
          <a:noFill/>
        </p:spPr>
        <p:txBody>
          <a:bodyPr wrap="square" rtlCol="0">
            <a:spAutoFit/>
          </a:bodyPr>
          <a:lstStyle/>
          <a:p>
            <a:pPr algn="ctr"/>
            <a:r>
              <a:rPr lang="fr-FR" dirty="0"/>
              <a:t>Distance (km)</a:t>
            </a:r>
          </a:p>
        </p:txBody>
      </p:sp>
      <p:sp>
        <p:nvSpPr>
          <p:cNvPr id="89" name="ZoneTexte 88">
            <a:extLst>
              <a:ext uri="{FF2B5EF4-FFF2-40B4-BE49-F238E27FC236}">
                <a16:creationId xmlns="" xmlns:a16="http://schemas.microsoft.com/office/drawing/2014/main" id="{DF9D780F-EA44-6E2B-3ADC-7314D3BC612F}"/>
              </a:ext>
            </a:extLst>
          </p:cNvPr>
          <p:cNvSpPr txBox="1"/>
          <p:nvPr/>
        </p:nvSpPr>
        <p:spPr>
          <a:xfrm>
            <a:off x="1930347" y="5936341"/>
            <a:ext cx="2725493" cy="369332"/>
          </a:xfrm>
          <a:prstGeom prst="rect">
            <a:avLst/>
          </a:prstGeom>
          <a:noFill/>
        </p:spPr>
        <p:txBody>
          <a:bodyPr wrap="square" rtlCol="0">
            <a:spAutoFit/>
          </a:bodyPr>
          <a:lstStyle/>
          <a:p>
            <a:pPr algn="ctr"/>
            <a:r>
              <a:rPr lang="fr-FR" dirty="0"/>
              <a:t>Flux de déplacements</a:t>
            </a:r>
          </a:p>
        </p:txBody>
      </p:sp>
      <p:cxnSp>
        <p:nvCxnSpPr>
          <p:cNvPr id="97" name="Connecteur droit 96">
            <a:extLst>
              <a:ext uri="{FF2B5EF4-FFF2-40B4-BE49-F238E27FC236}">
                <a16:creationId xmlns="" xmlns:a16="http://schemas.microsoft.com/office/drawing/2014/main" id="{ED3C90E9-2F9D-00DE-3F29-96AFDBB06586}"/>
              </a:ext>
            </a:extLst>
          </p:cNvPr>
          <p:cNvCxnSpPr>
            <a:cxnSpLocks/>
          </p:cNvCxnSpPr>
          <p:nvPr/>
        </p:nvCxnSpPr>
        <p:spPr>
          <a:xfrm>
            <a:off x="4064000" y="2667771"/>
            <a:ext cx="807864" cy="219411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 xmlns:a16="http://schemas.microsoft.com/office/drawing/2014/main" id="{E30B482A-F406-17C4-D796-8823D1AECDF3}"/>
              </a:ext>
            </a:extLst>
          </p:cNvPr>
          <p:cNvCxnSpPr>
            <a:cxnSpLocks/>
          </p:cNvCxnSpPr>
          <p:nvPr/>
        </p:nvCxnSpPr>
        <p:spPr>
          <a:xfrm>
            <a:off x="109223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 xmlns:a16="http://schemas.microsoft.com/office/drawing/2014/main" id="{15226709-DF5D-1698-A213-14987C934EFD}"/>
              </a:ext>
            </a:extLst>
          </p:cNvPr>
          <p:cNvCxnSpPr>
            <a:cxnSpLocks/>
          </p:cNvCxnSpPr>
          <p:nvPr/>
        </p:nvCxnSpPr>
        <p:spPr>
          <a:xfrm>
            <a:off x="109223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 xmlns:a16="http://schemas.microsoft.com/office/drawing/2014/main" id="{FD145EA7-E326-C8E6-E8B0-A4DBB4B1982F}"/>
              </a:ext>
            </a:extLst>
          </p:cNvPr>
          <p:cNvCxnSpPr>
            <a:cxnSpLocks/>
          </p:cNvCxnSpPr>
          <p:nvPr/>
        </p:nvCxnSpPr>
        <p:spPr>
          <a:xfrm>
            <a:off x="109223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 xmlns:a16="http://schemas.microsoft.com/office/drawing/2014/main" id="{D57CE2CB-F874-44CA-923E-B834ABA8D5C7}"/>
              </a:ext>
            </a:extLst>
          </p:cNvPr>
          <p:cNvCxnSpPr>
            <a:cxnSpLocks/>
          </p:cNvCxnSpPr>
          <p:nvPr/>
        </p:nvCxnSpPr>
        <p:spPr>
          <a:xfrm>
            <a:off x="109223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 xmlns:a16="http://schemas.microsoft.com/office/drawing/2014/main" id="{CC97A497-FBB8-7A86-DF4F-EB09A3E374F0}"/>
              </a:ext>
            </a:extLst>
          </p:cNvPr>
          <p:cNvCxnSpPr>
            <a:cxnSpLocks/>
          </p:cNvCxnSpPr>
          <p:nvPr/>
        </p:nvCxnSpPr>
        <p:spPr>
          <a:xfrm>
            <a:off x="109223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 xmlns:a16="http://schemas.microsoft.com/office/drawing/2014/main" id="{A1E079C9-09B4-C60B-BE73-52B5D12541AD}"/>
              </a:ext>
            </a:extLst>
          </p:cNvPr>
          <p:cNvCxnSpPr>
            <a:cxnSpLocks/>
          </p:cNvCxnSpPr>
          <p:nvPr/>
        </p:nvCxnSpPr>
        <p:spPr>
          <a:xfrm>
            <a:off x="4757540" y="2730212"/>
            <a:ext cx="437270" cy="209609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5" name="ZoneTexte 104">
            <a:extLst>
              <a:ext uri="{FF2B5EF4-FFF2-40B4-BE49-F238E27FC236}">
                <a16:creationId xmlns="" xmlns:a16="http://schemas.microsoft.com/office/drawing/2014/main" id="{7160EBF3-2B99-A991-E3FC-F5A284BFC1F2}"/>
              </a:ext>
            </a:extLst>
          </p:cNvPr>
          <p:cNvSpPr txBox="1"/>
          <p:nvPr/>
        </p:nvSpPr>
        <p:spPr>
          <a:xfrm>
            <a:off x="911424" y="5877272"/>
            <a:ext cx="1224136" cy="369332"/>
          </a:xfrm>
          <a:prstGeom prst="rect">
            <a:avLst/>
          </a:prstGeom>
          <a:noFill/>
        </p:spPr>
        <p:txBody>
          <a:bodyPr wrap="square" rtlCol="0">
            <a:spAutoFit/>
          </a:bodyPr>
          <a:lstStyle/>
          <a:p>
            <a:pPr algn="ctr"/>
            <a:r>
              <a:rPr lang="fr-FR" sz="900" dirty="0"/>
              <a:t>Très faibles</a:t>
            </a:r>
          </a:p>
          <a:p>
            <a:pPr algn="ctr"/>
            <a:r>
              <a:rPr lang="fr-FR" sz="900" dirty="0"/>
              <a:t>(rural, ruelle…)</a:t>
            </a:r>
          </a:p>
        </p:txBody>
      </p:sp>
      <p:sp>
        <p:nvSpPr>
          <p:cNvPr id="106" name="ZoneTexte 105">
            <a:extLst>
              <a:ext uri="{FF2B5EF4-FFF2-40B4-BE49-F238E27FC236}">
                <a16:creationId xmlns="" xmlns:a16="http://schemas.microsoft.com/office/drawing/2014/main" id="{71B49D33-9CA9-79EA-11D7-8A82A72E998F}"/>
              </a:ext>
            </a:extLst>
          </p:cNvPr>
          <p:cNvSpPr txBox="1"/>
          <p:nvPr/>
        </p:nvSpPr>
        <p:spPr>
          <a:xfrm>
            <a:off x="4534970" y="5877272"/>
            <a:ext cx="1418854" cy="369332"/>
          </a:xfrm>
          <a:prstGeom prst="rect">
            <a:avLst/>
          </a:prstGeom>
          <a:noFill/>
        </p:spPr>
        <p:txBody>
          <a:bodyPr wrap="square" rtlCol="0">
            <a:spAutoFit/>
          </a:bodyPr>
          <a:lstStyle/>
          <a:p>
            <a:pPr algn="ctr"/>
            <a:r>
              <a:rPr lang="fr-FR" sz="900" dirty="0"/>
              <a:t>Très forts</a:t>
            </a:r>
          </a:p>
          <a:p>
            <a:pPr algn="ctr"/>
            <a:r>
              <a:rPr lang="fr-FR" sz="900" dirty="0"/>
              <a:t>(métropole, autoroute…)</a:t>
            </a:r>
          </a:p>
        </p:txBody>
      </p:sp>
      <p:pic>
        <p:nvPicPr>
          <p:cNvPr id="111" name="Picture 6" descr="Car Icon 1566243">
            <a:extLst>
              <a:ext uri="{FF2B5EF4-FFF2-40B4-BE49-F238E27FC236}">
                <a16:creationId xmlns="" xmlns:a16="http://schemas.microsoft.com/office/drawing/2014/main" id="{B1BFE515-D6A2-22AB-F26B-060C58DE5F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53" t="25264" r="18502" b="26534"/>
          <a:stretch/>
        </p:blipFill>
        <p:spPr bwMode="auto">
          <a:xfrm>
            <a:off x="2007408" y="3257067"/>
            <a:ext cx="1784336" cy="1347142"/>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4" descr="Afficher l'image d'origine">
            <a:extLst>
              <a:ext uri="{FF2B5EF4-FFF2-40B4-BE49-F238E27FC236}">
                <a16:creationId xmlns="" xmlns:a16="http://schemas.microsoft.com/office/drawing/2014/main" id="{51032123-0104-0CCF-D2A6-2F3493312CEB}"/>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5251" t="8966" r="24840" b="12933"/>
          <a:stretch/>
        </p:blipFill>
        <p:spPr bwMode="auto">
          <a:xfrm flipH="1">
            <a:off x="4079776" y="5344594"/>
            <a:ext cx="27285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7" descr="Afficher l'image d'origine">
            <a:extLst>
              <a:ext uri="{FF2B5EF4-FFF2-40B4-BE49-F238E27FC236}">
                <a16:creationId xmlns="" xmlns:a16="http://schemas.microsoft.com/office/drawing/2014/main" id="{9CE3F440-A2BA-EF0B-A2F6-BEA419184A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23562" y="4931953"/>
            <a:ext cx="216024" cy="13761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0">
            <a:extLst>
              <a:ext uri="{FF2B5EF4-FFF2-40B4-BE49-F238E27FC236}">
                <a16:creationId xmlns="" xmlns:a16="http://schemas.microsoft.com/office/drawing/2014/main" id="{82F6ACD1-2DD1-2CB0-DFE9-42101F4151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7762" y="3510287"/>
            <a:ext cx="354102" cy="33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12" descr="Afficher l'image d'origine">
            <a:extLst>
              <a:ext uri="{FF2B5EF4-FFF2-40B4-BE49-F238E27FC236}">
                <a16:creationId xmlns="" xmlns:a16="http://schemas.microsoft.com/office/drawing/2014/main" id="{A756760F-14B7-12A9-C6C4-F348615FD4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000" y="3285271"/>
            <a:ext cx="577089" cy="577089"/>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27" name="Connecteur droit 126">
            <a:extLst>
              <a:ext uri="{FF2B5EF4-FFF2-40B4-BE49-F238E27FC236}">
                <a16:creationId xmlns="" xmlns:a16="http://schemas.microsoft.com/office/drawing/2014/main" id="{C9EAD7EB-B261-9C8F-31AB-8F075599BB5F}"/>
              </a:ext>
            </a:extLst>
          </p:cNvPr>
          <p:cNvCxnSpPr>
            <a:cxnSpLocks/>
          </p:cNvCxnSpPr>
          <p:nvPr/>
        </p:nvCxnSpPr>
        <p:spPr>
          <a:xfrm>
            <a:off x="1127448" y="2418571"/>
            <a:ext cx="4428000" cy="36119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24" name="Connecteur droit 1023">
            <a:extLst>
              <a:ext uri="{FF2B5EF4-FFF2-40B4-BE49-F238E27FC236}">
                <a16:creationId xmlns="" xmlns:a16="http://schemas.microsoft.com/office/drawing/2014/main" id="{480C5862-82E1-DA37-21BC-CC75F751B5E9}"/>
              </a:ext>
            </a:extLst>
          </p:cNvPr>
          <p:cNvCxnSpPr>
            <a:cxnSpLocks/>
          </p:cNvCxnSpPr>
          <p:nvPr/>
        </p:nvCxnSpPr>
        <p:spPr>
          <a:xfrm flipV="1">
            <a:off x="1127449" y="5048431"/>
            <a:ext cx="4428000" cy="39565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25" name="Connecteur droit 1024">
            <a:extLst>
              <a:ext uri="{FF2B5EF4-FFF2-40B4-BE49-F238E27FC236}">
                <a16:creationId xmlns="" xmlns:a16="http://schemas.microsoft.com/office/drawing/2014/main" id="{47C83A29-4B95-AB8F-03D9-E4F0DDA9A2B1}"/>
              </a:ext>
            </a:extLst>
          </p:cNvPr>
          <p:cNvCxnSpPr>
            <a:cxnSpLocks/>
          </p:cNvCxnSpPr>
          <p:nvPr/>
        </p:nvCxnSpPr>
        <p:spPr>
          <a:xfrm flipV="1">
            <a:off x="1127448" y="4789926"/>
            <a:ext cx="4428000" cy="57708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 xmlns:a16="http://schemas.microsoft.com/office/drawing/2014/main" id="{B12B3B27-3F79-81DC-5ADE-EB2C907F7645}"/>
              </a:ext>
            </a:extLst>
          </p:cNvPr>
          <p:cNvCxnSpPr>
            <a:cxnSpLocks/>
          </p:cNvCxnSpPr>
          <p:nvPr/>
        </p:nvCxnSpPr>
        <p:spPr>
          <a:xfrm>
            <a:off x="9838432" y="2667771"/>
            <a:ext cx="807864" cy="219411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 xmlns:a16="http://schemas.microsoft.com/office/drawing/2014/main" id="{7DD7ECF1-E1A1-060C-7E6E-4B1C93499DEE}"/>
              </a:ext>
            </a:extLst>
          </p:cNvPr>
          <p:cNvCxnSpPr>
            <a:cxnSpLocks/>
          </p:cNvCxnSpPr>
          <p:nvPr/>
        </p:nvCxnSpPr>
        <p:spPr>
          <a:xfrm>
            <a:off x="10531972" y="2730212"/>
            <a:ext cx="437270" cy="209609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 xmlns:a16="http://schemas.microsoft.com/office/drawing/2014/main" id="{166216A2-15D0-5AE0-CDB5-F5165437A3E7}"/>
              </a:ext>
            </a:extLst>
          </p:cNvPr>
          <p:cNvSpPr/>
          <p:nvPr/>
        </p:nvSpPr>
        <p:spPr>
          <a:xfrm rot="21155035">
            <a:off x="10529064" y="4458543"/>
            <a:ext cx="441359" cy="3949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4" name="Connecteur droit 93">
            <a:extLst>
              <a:ext uri="{FF2B5EF4-FFF2-40B4-BE49-F238E27FC236}">
                <a16:creationId xmlns="" xmlns:a16="http://schemas.microsoft.com/office/drawing/2014/main" id="{2B224B18-E451-9C0B-6C8E-6BB273508C74}"/>
              </a:ext>
            </a:extLst>
          </p:cNvPr>
          <p:cNvCxnSpPr>
            <a:cxnSpLocks/>
          </p:cNvCxnSpPr>
          <p:nvPr/>
        </p:nvCxnSpPr>
        <p:spPr>
          <a:xfrm flipV="1">
            <a:off x="6892874" y="4789925"/>
            <a:ext cx="4428000" cy="57708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BE079200-1F85-EE92-1F35-B8F2BC4C6777}"/>
              </a:ext>
            </a:extLst>
          </p:cNvPr>
          <p:cNvSpPr txBox="1"/>
          <p:nvPr/>
        </p:nvSpPr>
        <p:spPr>
          <a:xfrm>
            <a:off x="2091936" y="1196752"/>
            <a:ext cx="2779928" cy="338554"/>
          </a:xfrm>
          <a:prstGeom prst="rect">
            <a:avLst/>
          </a:prstGeom>
          <a:noFill/>
        </p:spPr>
        <p:txBody>
          <a:bodyPr wrap="none" rtlCol="0">
            <a:spAutoFit/>
          </a:bodyPr>
          <a:lstStyle/>
          <a:p>
            <a:pPr algn="ctr"/>
            <a:r>
              <a:rPr lang="fr-FR" sz="1600" dirty="0"/>
              <a:t>Modes dominants actuellement</a:t>
            </a:r>
          </a:p>
        </p:txBody>
      </p:sp>
      <p:sp>
        <p:nvSpPr>
          <p:cNvPr id="12" name="ZoneTexte 11">
            <a:extLst>
              <a:ext uri="{FF2B5EF4-FFF2-40B4-BE49-F238E27FC236}">
                <a16:creationId xmlns="" xmlns:a16="http://schemas.microsoft.com/office/drawing/2014/main" id="{DAE0E67F-A877-0D11-2234-FD37F35DBFCF}"/>
              </a:ext>
            </a:extLst>
          </p:cNvPr>
          <p:cNvSpPr txBox="1"/>
          <p:nvPr/>
        </p:nvSpPr>
        <p:spPr>
          <a:xfrm>
            <a:off x="7644372" y="1196752"/>
            <a:ext cx="3353611" cy="338554"/>
          </a:xfrm>
          <a:prstGeom prst="rect">
            <a:avLst/>
          </a:prstGeom>
          <a:noFill/>
        </p:spPr>
        <p:txBody>
          <a:bodyPr wrap="none" rtlCol="0">
            <a:spAutoFit/>
          </a:bodyPr>
          <a:lstStyle/>
          <a:p>
            <a:pPr algn="ctr"/>
            <a:r>
              <a:rPr lang="fr-FR" sz="1600" dirty="0"/>
              <a:t>Solutions les plus sobres à développer</a:t>
            </a:r>
          </a:p>
        </p:txBody>
      </p:sp>
    </p:spTree>
    <p:extLst>
      <p:ext uri="{BB962C8B-B14F-4D97-AF65-F5344CB8AC3E}">
        <p14:creationId xmlns:p14="http://schemas.microsoft.com/office/powerpoint/2010/main" val="378484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fade">
                                      <p:cBhvr>
                                        <p:cTn id="10" dur="500"/>
                                        <p:tgtEl>
                                          <p:spTgt spid="1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4"/>
                                        </p:tgtEl>
                                        <p:attrNameLst>
                                          <p:attrName>style.visibility</p:attrName>
                                        </p:attrNameLst>
                                      </p:cBhvr>
                                      <p:to>
                                        <p:strVal val="visible"/>
                                      </p:to>
                                    </p:set>
                                    <p:animEffect transition="in" filter="fade">
                                      <p:cBhvr>
                                        <p:cTn id="15" dur="500"/>
                                        <p:tgtEl>
                                          <p:spTgt spid="1024"/>
                                        </p:tgtEl>
                                      </p:cBhvr>
                                    </p:animEffect>
                                  </p:childTnLst>
                                </p:cTn>
                              </p:par>
                              <p:par>
                                <p:cTn id="16" presetID="10" presetClass="entr" presetSubtype="0" fill="hold" nodeType="withEffect">
                                  <p:stCondLst>
                                    <p:cond delay="0"/>
                                  </p:stCondLst>
                                  <p:childTnLst>
                                    <p:set>
                                      <p:cBhvr>
                                        <p:cTn id="17" dur="1" fill="hold">
                                          <p:stCondLst>
                                            <p:cond delay="0"/>
                                          </p:stCondLst>
                                        </p:cTn>
                                        <p:tgtEl>
                                          <p:spTgt spid="1025"/>
                                        </p:tgtEl>
                                        <p:attrNameLst>
                                          <p:attrName>style.visibility</p:attrName>
                                        </p:attrNameLst>
                                      </p:cBhvr>
                                      <p:to>
                                        <p:strVal val="visible"/>
                                      </p:to>
                                    </p:set>
                                    <p:animEffect transition="in" filter="fade">
                                      <p:cBhvr>
                                        <p:cTn id="18" dur="500"/>
                                        <p:tgtEl>
                                          <p:spTgt spid="1025"/>
                                        </p:tgtEl>
                                      </p:cBhvr>
                                    </p:animEffect>
                                  </p:childTnLst>
                                </p:cTn>
                              </p:par>
                              <p:par>
                                <p:cTn id="19" presetID="10" presetClass="entr" presetSubtype="0"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500"/>
                                        <p:tgtEl>
                                          <p:spTgt spid="113"/>
                                        </p:tgtEl>
                                      </p:cBhvr>
                                    </p:animEffect>
                                  </p:childTnLst>
                                </p:cTn>
                              </p:par>
                              <p:par>
                                <p:cTn id="22" presetID="10" presetClass="entr" presetSubtype="0" fill="hold" nodeType="with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fade">
                                      <p:cBhvr>
                                        <p:cTn id="24" dur="500"/>
                                        <p:tgtEl>
                                          <p:spTgt spid="1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fade">
                                      <p:cBhvr>
                                        <p:cTn id="29" dur="500"/>
                                        <p:tgtEl>
                                          <p:spTgt spid="115"/>
                                        </p:tgtEl>
                                      </p:cBhvr>
                                    </p:animEffect>
                                  </p:childTnLst>
                                </p:cTn>
                              </p:par>
                              <p:par>
                                <p:cTn id="30" presetID="10" presetClass="entr" presetSubtype="0"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500"/>
                                        <p:tgtEl>
                                          <p:spTgt spid="104"/>
                                        </p:tgtEl>
                                      </p:cBhvr>
                                    </p:animEffect>
                                  </p:childTnLst>
                                </p:cTn>
                              </p:par>
                              <p:par>
                                <p:cTn id="33" presetID="10" presetClass="entr" presetSubtype="0" fill="hold" nodeType="with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fade">
                                      <p:cBhvr>
                                        <p:cTn id="35" dur="500"/>
                                        <p:tgtEl>
                                          <p:spTgt spid="114"/>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500"/>
                                        <p:tgtEl>
                                          <p:spTgt spid="11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3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9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par>
                                <p:cTn id="68" presetID="10" presetClass="entr" presetSubtype="0" fill="hold" grpId="1"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500"/>
                                        <p:tgtEl>
                                          <p:spTgt spid="69"/>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500"/>
                                        <p:tgtEl>
                                          <p:spTgt spid="70"/>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fade">
                                      <p:cBhvr>
                                        <p:cTn id="85" dur="5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mph" presetSubtype="0" fill="hold" nodeType="clickEffect">
                                  <p:stCondLst>
                                    <p:cond delay="0"/>
                                  </p:stCondLst>
                                  <p:childTnLst>
                                    <p:animScale>
                                      <p:cBhvr>
                                        <p:cTn id="89" dur="1000" fill="hold"/>
                                        <p:tgtEl>
                                          <p:spTgt spid="1030"/>
                                        </p:tgtEl>
                                      </p:cBhvr>
                                      <p:by x="30000" y="30000"/>
                                    </p:animScale>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0" nodeType="clickEffect">
                                  <p:stCondLst>
                                    <p:cond delay="0"/>
                                  </p:stCondLst>
                                  <p:childTnLst>
                                    <p:animEffect transition="out" filter="fade">
                                      <p:cBhvr>
                                        <p:cTn id="93" dur="500"/>
                                        <p:tgtEl>
                                          <p:spTgt spid="69"/>
                                        </p:tgtEl>
                                      </p:cBhvr>
                                    </p:animEffect>
                                    <p:set>
                                      <p:cBhvr>
                                        <p:cTn id="94" dur="1" fill="hold">
                                          <p:stCondLst>
                                            <p:cond delay="499"/>
                                          </p:stCondLst>
                                        </p:cTn>
                                        <p:tgtEl>
                                          <p:spTgt spid="69"/>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par>
                                <p:cTn id="98" presetID="64" presetClass="path" presetSubtype="0" accel="50000" decel="50000" fill="hold" nodeType="withEffect">
                                  <p:stCondLst>
                                    <p:cond delay="0"/>
                                  </p:stCondLst>
                                  <p:childTnLst>
                                    <p:animMotion origin="layout" path="M 0.00078 0.00023 L 0.00429 -0.01829 " pathEditMode="relative" rAng="0" ptsTypes="AA">
                                      <p:cBhvr>
                                        <p:cTn id="99" dur="1000" fill="hold"/>
                                        <p:tgtEl>
                                          <p:spTgt spid="93"/>
                                        </p:tgtEl>
                                        <p:attrNameLst>
                                          <p:attrName>ppt_x</p:attrName>
                                          <p:attrName>ppt_y</p:attrName>
                                        </p:attrNameLst>
                                      </p:cBhvr>
                                      <p:rCtr x="169" y="-926"/>
                                    </p:animMotion>
                                  </p:childTnLst>
                                </p:cTn>
                              </p:par>
                              <p:par>
                                <p:cTn id="100" presetID="64" presetClass="path" presetSubtype="0" accel="50000" decel="50000" fill="hold" nodeType="withEffect">
                                  <p:stCondLst>
                                    <p:cond delay="0"/>
                                  </p:stCondLst>
                                  <p:childTnLst>
                                    <p:animMotion origin="layout" path="M 5E-6 7.40741E-7 L 0.00378 -0.08866 " pathEditMode="relative" rAng="0" ptsTypes="AA">
                                      <p:cBhvr>
                                        <p:cTn id="101" dur="1000" fill="hold"/>
                                        <p:tgtEl>
                                          <p:spTgt spid="94"/>
                                        </p:tgtEl>
                                        <p:attrNameLst>
                                          <p:attrName>ppt_x</p:attrName>
                                          <p:attrName>ppt_y</p:attrName>
                                        </p:attrNameLst>
                                      </p:cBhvr>
                                      <p:rCtr x="182" y="-4444"/>
                                    </p:animMotion>
                                  </p:childTnLst>
                                </p:cTn>
                              </p:par>
                              <p:par>
                                <p:cTn id="102" presetID="8" presetClass="emph" presetSubtype="0" fill="hold" nodeType="withEffect">
                                  <p:stCondLst>
                                    <p:cond delay="0"/>
                                  </p:stCondLst>
                                  <p:childTnLst>
                                    <p:animRot by="300000">
                                      <p:cBhvr>
                                        <p:cTn id="103" dur="1000" fill="hold"/>
                                        <p:tgtEl>
                                          <p:spTgt spid="93"/>
                                        </p:tgtEl>
                                        <p:attrNameLst>
                                          <p:attrName>r</p:attrName>
                                        </p:attrNameLst>
                                      </p:cBhvr>
                                    </p:animRot>
                                  </p:childTnLst>
                                </p:cTn>
                              </p:par>
                              <p:par>
                                <p:cTn id="104" presetID="8" presetClass="emph" presetSubtype="0" fill="hold" nodeType="withEffect">
                                  <p:stCondLst>
                                    <p:cond delay="0"/>
                                  </p:stCondLst>
                                  <p:childTnLst>
                                    <p:animRot by="420000">
                                      <p:cBhvr>
                                        <p:cTn id="105" dur="1000" fill="hold"/>
                                        <p:tgtEl>
                                          <p:spTgt spid="94"/>
                                        </p:tgtEl>
                                        <p:attrNameLst>
                                          <p:attrName>r</p:attrName>
                                        </p:attrNameLst>
                                      </p:cBhvr>
                                    </p:animRot>
                                  </p:childTnLst>
                                </p:cTn>
                              </p:par>
                              <p:par>
                                <p:cTn id="106" presetID="1" presetClass="entr" presetSubtype="0" fill="hold" grpId="0" nodeType="withEffect">
                                  <p:stCondLst>
                                    <p:cond delay="0"/>
                                  </p:stCondLst>
                                  <p:childTnLst>
                                    <p:set>
                                      <p:cBhvr>
                                        <p:cTn id="107" dur="1" fill="hold">
                                          <p:stCondLst>
                                            <p:cond delay="0"/>
                                          </p:stCondLst>
                                        </p:cTn>
                                        <p:tgtEl>
                                          <p:spTgt spid="2"/>
                                        </p:tgtEl>
                                        <p:attrNameLst>
                                          <p:attrName>style.visibility</p:attrName>
                                        </p:attrNameLst>
                                      </p:cBhvr>
                                      <p:to>
                                        <p:strVal val="visible"/>
                                      </p:to>
                                    </p:set>
                                  </p:childTnLst>
                                </p:cTn>
                              </p:par>
                              <p:par>
                                <p:cTn id="108" presetID="35" presetClass="path" presetSubtype="0" accel="50000" decel="50000" fill="hold" nodeType="withEffect">
                                  <p:stCondLst>
                                    <p:cond delay="0"/>
                                  </p:stCondLst>
                                  <p:childTnLst>
                                    <p:animMotion origin="layout" path="M 6.25E-7 -2.59259E-6 L -0.06445 -0.00787 " pathEditMode="relative" rAng="0" ptsTypes="AA">
                                      <p:cBhvr>
                                        <p:cTn id="109" dur="2000" fill="hold"/>
                                        <p:tgtEl>
                                          <p:spTgt spid="85"/>
                                        </p:tgtEl>
                                        <p:attrNameLst>
                                          <p:attrName>ppt_x</p:attrName>
                                          <p:attrName>ppt_y</p:attrName>
                                        </p:attrNameLst>
                                      </p:cBhvr>
                                      <p:rCtr x="-3229" y="-394"/>
                                    </p:animMotion>
                                  </p:childTnLst>
                                </p:cTn>
                              </p:par>
                              <p:par>
                                <p:cTn id="110" presetID="42" presetClass="path" presetSubtype="0" accel="50000" decel="50000" fill="hold" nodeType="withEffect">
                                  <p:stCondLst>
                                    <p:cond delay="0"/>
                                  </p:stCondLst>
                                  <p:childTnLst>
                                    <p:animMotion origin="layout" path="M -1.875E-6 1.11111E-6 L -0.11614 -0.01852 " pathEditMode="relative" rAng="0" ptsTypes="AA">
                                      <p:cBhvr>
                                        <p:cTn id="111" dur="2000" fill="hold"/>
                                        <p:tgtEl>
                                          <p:spTgt spid="19"/>
                                        </p:tgtEl>
                                        <p:attrNameLst>
                                          <p:attrName>ppt_x</p:attrName>
                                          <p:attrName>ppt_y</p:attrName>
                                        </p:attrNameLst>
                                      </p:cBhvr>
                                      <p:rCtr x="-5807" y="-926"/>
                                    </p:animMotion>
                                  </p:childTnLst>
                                </p:cTn>
                              </p:par>
                            </p:childTnLst>
                          </p:cTn>
                        </p:par>
                        <p:par>
                          <p:cTn id="112" fill="hold">
                            <p:stCondLst>
                              <p:cond delay="2000"/>
                            </p:stCondLst>
                            <p:childTnLst>
                              <p:par>
                                <p:cTn id="113" presetID="53" presetClass="entr" presetSubtype="16" fill="hold" nodeType="afterEffect">
                                  <p:stCondLst>
                                    <p:cond delay="0"/>
                                  </p:stCondLst>
                                  <p:childTnLst>
                                    <p:set>
                                      <p:cBhvr>
                                        <p:cTn id="114" dur="1" fill="hold">
                                          <p:stCondLst>
                                            <p:cond delay="0"/>
                                          </p:stCondLst>
                                        </p:cTn>
                                        <p:tgtEl>
                                          <p:spTgt spid="95"/>
                                        </p:tgtEl>
                                        <p:attrNameLst>
                                          <p:attrName>style.visibility</p:attrName>
                                        </p:attrNameLst>
                                      </p:cBhvr>
                                      <p:to>
                                        <p:strVal val="visible"/>
                                      </p:to>
                                    </p:set>
                                    <p:anim calcmode="lin" valueType="num">
                                      <p:cBhvr>
                                        <p:cTn id="115" dur="500" fill="hold"/>
                                        <p:tgtEl>
                                          <p:spTgt spid="95"/>
                                        </p:tgtEl>
                                        <p:attrNameLst>
                                          <p:attrName>ppt_w</p:attrName>
                                        </p:attrNameLst>
                                      </p:cBhvr>
                                      <p:tavLst>
                                        <p:tav tm="0">
                                          <p:val>
                                            <p:fltVal val="0"/>
                                          </p:val>
                                        </p:tav>
                                        <p:tav tm="100000">
                                          <p:val>
                                            <p:strVal val="#ppt_w"/>
                                          </p:val>
                                        </p:tav>
                                      </p:tavLst>
                                    </p:anim>
                                    <p:anim calcmode="lin" valueType="num">
                                      <p:cBhvr>
                                        <p:cTn id="116" dur="500" fill="hold"/>
                                        <p:tgtEl>
                                          <p:spTgt spid="95"/>
                                        </p:tgtEl>
                                        <p:attrNameLst>
                                          <p:attrName>ppt_h</p:attrName>
                                        </p:attrNameLst>
                                      </p:cBhvr>
                                      <p:tavLst>
                                        <p:tav tm="0">
                                          <p:val>
                                            <p:fltVal val="0"/>
                                          </p:val>
                                        </p:tav>
                                        <p:tav tm="100000">
                                          <p:val>
                                            <p:strVal val="#ppt_h"/>
                                          </p:val>
                                        </p:tav>
                                      </p:tavLst>
                                    </p:anim>
                                    <p:animEffect transition="in" filter="fade">
                                      <p:cBhvr>
                                        <p:cTn id="117" dur="500"/>
                                        <p:tgtEl>
                                          <p:spTgt spid="95"/>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107"/>
                                        </p:tgtEl>
                                        <p:attrNameLst>
                                          <p:attrName>style.visibility</p:attrName>
                                        </p:attrNameLst>
                                      </p:cBhvr>
                                      <p:to>
                                        <p:strVal val="visible"/>
                                      </p:to>
                                    </p:set>
                                    <p:anim calcmode="lin" valueType="num">
                                      <p:cBhvr>
                                        <p:cTn id="122" dur="500" fill="hold"/>
                                        <p:tgtEl>
                                          <p:spTgt spid="107"/>
                                        </p:tgtEl>
                                        <p:attrNameLst>
                                          <p:attrName>ppt_w</p:attrName>
                                        </p:attrNameLst>
                                      </p:cBhvr>
                                      <p:tavLst>
                                        <p:tav tm="0">
                                          <p:val>
                                            <p:fltVal val="0"/>
                                          </p:val>
                                        </p:tav>
                                        <p:tav tm="100000">
                                          <p:val>
                                            <p:strVal val="#ppt_w"/>
                                          </p:val>
                                        </p:tav>
                                      </p:tavLst>
                                    </p:anim>
                                    <p:anim calcmode="lin" valueType="num">
                                      <p:cBhvr>
                                        <p:cTn id="123" dur="500" fill="hold"/>
                                        <p:tgtEl>
                                          <p:spTgt spid="107"/>
                                        </p:tgtEl>
                                        <p:attrNameLst>
                                          <p:attrName>ppt_h</p:attrName>
                                        </p:attrNameLst>
                                      </p:cBhvr>
                                      <p:tavLst>
                                        <p:tav tm="0">
                                          <p:val>
                                            <p:fltVal val="0"/>
                                          </p:val>
                                        </p:tav>
                                        <p:tav tm="100000">
                                          <p:val>
                                            <p:strVal val="#ppt_h"/>
                                          </p:val>
                                        </p:tav>
                                      </p:tavLst>
                                    </p:anim>
                                    <p:animEffect transition="in" filter="fade">
                                      <p:cBhvr>
                                        <p:cTn id="124" dur="500"/>
                                        <p:tgtEl>
                                          <p:spTgt spid="107"/>
                                        </p:tgtEl>
                                      </p:cBhvr>
                                    </p:animEffect>
                                  </p:childTnLst>
                                </p:cTn>
                              </p:par>
                            </p:childTnLst>
                          </p:cTn>
                        </p:par>
                        <p:par>
                          <p:cTn id="125" fill="hold">
                            <p:stCondLst>
                              <p:cond delay="500"/>
                            </p:stCondLst>
                            <p:childTnLst>
                              <p:par>
                                <p:cTn id="126" presetID="53" presetClass="entr" presetSubtype="16"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 calcmode="lin" valueType="num">
                                      <p:cBhvr>
                                        <p:cTn id="128" dur="1000" fill="hold"/>
                                        <p:tgtEl>
                                          <p:spTgt spid="76"/>
                                        </p:tgtEl>
                                        <p:attrNameLst>
                                          <p:attrName>ppt_w</p:attrName>
                                        </p:attrNameLst>
                                      </p:cBhvr>
                                      <p:tavLst>
                                        <p:tav tm="0">
                                          <p:val>
                                            <p:fltVal val="0"/>
                                          </p:val>
                                        </p:tav>
                                        <p:tav tm="100000">
                                          <p:val>
                                            <p:strVal val="#ppt_w"/>
                                          </p:val>
                                        </p:tav>
                                      </p:tavLst>
                                    </p:anim>
                                    <p:anim calcmode="lin" valueType="num">
                                      <p:cBhvr>
                                        <p:cTn id="129" dur="1000" fill="hold"/>
                                        <p:tgtEl>
                                          <p:spTgt spid="76"/>
                                        </p:tgtEl>
                                        <p:attrNameLst>
                                          <p:attrName>ppt_h</p:attrName>
                                        </p:attrNameLst>
                                      </p:cBhvr>
                                      <p:tavLst>
                                        <p:tav tm="0">
                                          <p:val>
                                            <p:fltVal val="0"/>
                                          </p:val>
                                        </p:tav>
                                        <p:tav tm="100000">
                                          <p:val>
                                            <p:strVal val="#ppt_h"/>
                                          </p:val>
                                        </p:tav>
                                      </p:tavLst>
                                    </p:anim>
                                    <p:animEffect transition="in" filter="fade">
                                      <p:cBhvr>
                                        <p:cTn id="130" dur="1000"/>
                                        <p:tgtEl>
                                          <p:spTgt spid="76"/>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nodeType="clickEffect">
                                  <p:stCondLst>
                                    <p:cond delay="0"/>
                                  </p:stCondLst>
                                  <p:childTnLst>
                                    <p:animMotion origin="layout" path="M 5E-6 2.59259E-6 L 0.00222 -0.03542 " pathEditMode="relative" rAng="0" ptsTypes="AA">
                                      <p:cBhvr>
                                        <p:cTn id="134" dur="1000" fill="hold"/>
                                        <p:tgtEl>
                                          <p:spTgt spid="41"/>
                                        </p:tgtEl>
                                        <p:attrNameLst>
                                          <p:attrName>ppt_x</p:attrName>
                                          <p:attrName>ppt_y</p:attrName>
                                        </p:attrNameLst>
                                      </p:cBhvr>
                                      <p:rCtr x="104" y="-1782"/>
                                    </p:animMotion>
                                  </p:childTnLst>
                                </p:cTn>
                              </p:par>
                              <p:par>
                                <p:cTn id="135" presetID="8" presetClass="emph" presetSubtype="0" fill="hold" nodeType="withEffect">
                                  <p:stCondLst>
                                    <p:cond delay="0"/>
                                  </p:stCondLst>
                                  <p:childTnLst>
                                    <p:animRot by="-300000">
                                      <p:cBhvr>
                                        <p:cTn id="136" dur="1000" fill="hold"/>
                                        <p:tgtEl>
                                          <p:spTgt spid="41"/>
                                        </p:tgtEl>
                                        <p:attrNameLst>
                                          <p:attrName>r</p:attrName>
                                        </p:attrNameLst>
                                      </p:cBhvr>
                                    </p:animRot>
                                  </p:childTnLst>
                                </p:cTn>
                              </p:par>
                              <p:par>
                                <p:cTn id="137" presetID="10" presetClass="exit" presetSubtype="0" fill="hold" grpId="0" nodeType="withEffect">
                                  <p:stCondLst>
                                    <p:cond delay="0"/>
                                  </p:stCondLst>
                                  <p:childTnLst>
                                    <p:animEffect transition="out" filter="fade">
                                      <p:cBhvr>
                                        <p:cTn id="138" dur="500"/>
                                        <p:tgtEl>
                                          <p:spTgt spid="68"/>
                                        </p:tgtEl>
                                      </p:cBhvr>
                                    </p:animEffect>
                                    <p:set>
                                      <p:cBhvr>
                                        <p:cTn id="139" dur="1" fill="hold">
                                          <p:stCondLst>
                                            <p:cond delay="499"/>
                                          </p:stCondLst>
                                        </p:cTn>
                                        <p:tgtEl>
                                          <p:spTgt spid="68"/>
                                        </p:tgtEl>
                                        <p:attrNameLst>
                                          <p:attrName>style.visibility</p:attrName>
                                        </p:attrNameLst>
                                      </p:cBhvr>
                                      <p:to>
                                        <p:strVal val="hidden"/>
                                      </p:to>
                                    </p:set>
                                  </p:childTnLst>
                                </p:cTn>
                              </p:par>
                              <p:par>
                                <p:cTn id="140" presetID="10" presetClass="exit" presetSubtype="0" fill="hold" grpId="0" nodeType="withEffect">
                                  <p:stCondLst>
                                    <p:cond delay="0"/>
                                  </p:stCondLst>
                                  <p:childTnLst>
                                    <p:animEffect transition="out" filter="fade">
                                      <p:cBhvr>
                                        <p:cTn id="141" dur="500"/>
                                        <p:tgtEl>
                                          <p:spTgt spid="67"/>
                                        </p:tgtEl>
                                      </p:cBhvr>
                                    </p:animEffect>
                                    <p:set>
                                      <p:cBhvr>
                                        <p:cTn id="142" dur="1" fill="hold">
                                          <p:stCondLst>
                                            <p:cond delay="499"/>
                                          </p:stCondLst>
                                        </p:cTn>
                                        <p:tgtEl>
                                          <p:spTgt spid="67"/>
                                        </p:tgtEl>
                                        <p:attrNameLst>
                                          <p:attrName>style.visibility</p:attrName>
                                        </p:attrNameLst>
                                      </p:cBhvr>
                                      <p:to>
                                        <p:strVal val="hidden"/>
                                      </p:to>
                                    </p:set>
                                  </p:childTnLst>
                                </p:cTn>
                              </p:par>
                            </p:childTnLst>
                          </p:cTn>
                        </p:par>
                        <p:par>
                          <p:cTn id="143" fill="hold">
                            <p:stCondLst>
                              <p:cond delay="1000"/>
                            </p:stCondLst>
                            <p:childTnLst>
                              <p:par>
                                <p:cTn id="144" presetID="10" presetClass="exit" presetSubtype="0" fill="hold" grpId="0" nodeType="afterEffect">
                                  <p:stCondLst>
                                    <p:cond delay="0"/>
                                  </p:stCondLst>
                                  <p:childTnLst>
                                    <p:animEffect transition="out" filter="fade">
                                      <p:cBhvr>
                                        <p:cTn id="145" dur="500"/>
                                        <p:tgtEl>
                                          <p:spTgt spid="71"/>
                                        </p:tgtEl>
                                      </p:cBhvr>
                                    </p:animEffect>
                                    <p:set>
                                      <p:cBhvr>
                                        <p:cTn id="146" dur="1" fill="hold">
                                          <p:stCondLst>
                                            <p:cond delay="499"/>
                                          </p:stCondLst>
                                        </p:cTn>
                                        <p:tgtEl>
                                          <p:spTgt spid="71"/>
                                        </p:tgtEl>
                                        <p:attrNameLst>
                                          <p:attrName>style.visibility</p:attrName>
                                        </p:attrNameLst>
                                      </p:cBhvr>
                                      <p:to>
                                        <p:strVal val="hidden"/>
                                      </p:to>
                                    </p:set>
                                  </p:childTnLst>
                                </p:cTn>
                              </p:par>
                              <p:par>
                                <p:cTn id="147" presetID="10" presetClass="exit" presetSubtype="0" fill="hold" grpId="0" nodeType="withEffect">
                                  <p:stCondLst>
                                    <p:cond delay="0"/>
                                  </p:stCondLst>
                                  <p:childTnLst>
                                    <p:animEffect transition="out" filter="fade">
                                      <p:cBhvr>
                                        <p:cTn id="148" dur="500"/>
                                        <p:tgtEl>
                                          <p:spTgt spid="72"/>
                                        </p:tgtEl>
                                      </p:cBhvr>
                                    </p:animEffect>
                                    <p:set>
                                      <p:cBhvr>
                                        <p:cTn id="149" dur="1" fill="hold">
                                          <p:stCondLst>
                                            <p:cond delay="499"/>
                                          </p:stCondLst>
                                        </p:cTn>
                                        <p:tgtEl>
                                          <p:spTgt spid="72"/>
                                        </p:tgtEl>
                                        <p:attrNameLst>
                                          <p:attrName>style.visibility</p:attrName>
                                        </p:attrNameLst>
                                      </p:cBhvr>
                                      <p:to>
                                        <p:strVal val="hidden"/>
                                      </p:to>
                                    </p:set>
                                  </p:childTnLst>
                                </p:cTn>
                              </p:par>
                              <p:par>
                                <p:cTn id="150" presetID="35" presetClass="path" presetSubtype="0" accel="50000" decel="50000" fill="hold" nodeType="withEffect">
                                  <p:stCondLst>
                                    <p:cond delay="0"/>
                                  </p:stCondLst>
                                  <p:childTnLst>
                                    <p:animMotion origin="layout" path="M -3.95833E-6 -4.81481E-6 L -0.0444 -0.05138 " pathEditMode="relative" rAng="0" ptsTypes="AA">
                                      <p:cBhvr>
                                        <p:cTn id="151" dur="1000" fill="hold"/>
                                        <p:tgtEl>
                                          <p:spTgt spid="33"/>
                                        </p:tgtEl>
                                        <p:attrNameLst>
                                          <p:attrName>ppt_x</p:attrName>
                                          <p:attrName>ppt_y</p:attrName>
                                        </p:attrNameLst>
                                      </p:cBhvr>
                                      <p:rCtr x="-2227" y="-2569"/>
                                    </p:animMotion>
                                  </p:childTnLst>
                                </p:cTn>
                              </p:par>
                              <p:par>
                                <p:cTn id="152" presetID="8" presetClass="emph" presetSubtype="0" fill="hold" nodeType="withEffect">
                                  <p:stCondLst>
                                    <p:cond delay="0"/>
                                  </p:stCondLst>
                                  <p:childTnLst>
                                    <p:animRot by="-300000">
                                      <p:cBhvr>
                                        <p:cTn id="153" dur="1000" fill="hold"/>
                                        <p:tgtEl>
                                          <p:spTgt spid="33"/>
                                        </p:tgtEl>
                                        <p:attrNameLst>
                                          <p:attrName>r</p:attrName>
                                        </p:attrNameLst>
                                      </p:cBhvr>
                                    </p:animRot>
                                  </p:childTnLst>
                                </p:cTn>
                              </p:par>
                              <p:par>
                                <p:cTn id="154" presetID="35" presetClass="path" presetSubtype="0" accel="50000" decel="50000" fill="hold" nodeType="withEffect">
                                  <p:stCondLst>
                                    <p:cond delay="0"/>
                                  </p:stCondLst>
                                  <p:childTnLst>
                                    <p:animMotion origin="layout" path="M -3.75E-6 -2.59259E-6 L -0.03086 -0.02685 " pathEditMode="relative" rAng="0" ptsTypes="AA">
                                      <p:cBhvr>
                                        <p:cTn id="155" dur="1000" fill="hold"/>
                                        <p:tgtEl>
                                          <p:spTgt spid="20"/>
                                        </p:tgtEl>
                                        <p:attrNameLst>
                                          <p:attrName>ppt_x</p:attrName>
                                          <p:attrName>ppt_y</p:attrName>
                                        </p:attrNameLst>
                                      </p:cBhvr>
                                      <p:rCtr x="-1549" y="-1343"/>
                                    </p:animMotion>
                                  </p:childTnLst>
                                </p:cTn>
                              </p:par>
                              <p:par>
                                <p:cTn id="156" presetID="35" presetClass="path" presetSubtype="0" accel="50000" decel="50000" fill="hold" nodeType="withEffect">
                                  <p:stCondLst>
                                    <p:cond delay="0"/>
                                  </p:stCondLst>
                                  <p:childTnLst>
                                    <p:animMotion origin="layout" path="M -8.33333E-7 1.85185E-6 L -0.02904 -0.05324 " pathEditMode="relative" rAng="0" ptsTypes="AA">
                                      <p:cBhvr>
                                        <p:cTn id="157" dur="1000" fill="hold"/>
                                        <p:tgtEl>
                                          <p:spTgt spid="62"/>
                                        </p:tgtEl>
                                        <p:attrNameLst>
                                          <p:attrName>ppt_x</p:attrName>
                                          <p:attrName>ppt_y</p:attrName>
                                        </p:attrNameLst>
                                      </p:cBhvr>
                                      <p:rCtr x="-1458" y="-2662"/>
                                    </p:animMotion>
                                  </p:childTnLst>
                                </p:cTn>
                              </p:par>
                              <p:par>
                                <p:cTn id="158" presetID="35" presetClass="path" presetSubtype="0" accel="50000" decel="50000" fill="hold" nodeType="withEffect">
                                  <p:stCondLst>
                                    <p:cond delay="0"/>
                                  </p:stCondLst>
                                  <p:childTnLst>
                                    <p:animMotion origin="layout" path="M -2.29167E-6 4.44444E-6 L -0.00859 -0.02223 " pathEditMode="relative" rAng="0" ptsTypes="AA">
                                      <p:cBhvr>
                                        <p:cTn id="159" dur="1000" fill="hold"/>
                                        <p:tgtEl>
                                          <p:spTgt spid="21"/>
                                        </p:tgtEl>
                                        <p:attrNameLst>
                                          <p:attrName>ppt_x</p:attrName>
                                          <p:attrName>ppt_y</p:attrName>
                                        </p:attrNameLst>
                                      </p:cBhvr>
                                      <p:rCtr x="-430" y="-1111"/>
                                    </p:animMotion>
                                  </p:childTnLst>
                                </p:cTn>
                              </p:par>
                            </p:childTnLst>
                          </p:cTn>
                        </p:par>
                        <p:par>
                          <p:cTn id="160" fill="hold">
                            <p:stCondLst>
                              <p:cond delay="2000"/>
                            </p:stCondLst>
                            <p:childTnLst>
                              <p:par>
                                <p:cTn id="161" presetID="6" presetClass="emph" presetSubtype="0" fill="hold" nodeType="afterEffect">
                                  <p:stCondLst>
                                    <p:cond delay="0"/>
                                  </p:stCondLst>
                                  <p:childTnLst>
                                    <p:animScale>
                                      <p:cBhvr>
                                        <p:cTn id="162" dur="1000" fill="hold"/>
                                        <p:tgtEl>
                                          <p:spTgt spid="20"/>
                                        </p:tgtEl>
                                      </p:cBhvr>
                                      <p:by x="150000" y="150000"/>
                                    </p:animScale>
                                  </p:childTnLst>
                                </p:cTn>
                              </p:par>
                              <p:par>
                                <p:cTn id="163" presetID="6" presetClass="emph" presetSubtype="0" fill="hold" nodeType="withEffect">
                                  <p:stCondLst>
                                    <p:cond delay="0"/>
                                  </p:stCondLst>
                                  <p:childTnLst>
                                    <p:animScale>
                                      <p:cBhvr>
                                        <p:cTn id="164" dur="1000" fill="hold"/>
                                        <p:tgtEl>
                                          <p:spTgt spid="21"/>
                                        </p:tgtEl>
                                      </p:cBhvr>
                                      <p:by x="150000" y="150000"/>
                                    </p:animScale>
                                  </p:childTnLst>
                                </p:cTn>
                              </p:par>
                            </p:childTnLst>
                          </p:cTn>
                        </p:par>
                        <p:par>
                          <p:cTn id="165" fill="hold">
                            <p:stCondLst>
                              <p:cond delay="3000"/>
                            </p:stCondLst>
                            <p:childTnLst>
                              <p:par>
                                <p:cTn id="166" presetID="1" presetClass="entr" presetSubtype="0" fill="hold" nodeType="afterEffect">
                                  <p:stCondLst>
                                    <p:cond delay="0"/>
                                  </p:stCondLst>
                                  <p:childTnLst>
                                    <p:set>
                                      <p:cBhvr>
                                        <p:cTn id="167" dur="1" fill="hold">
                                          <p:stCondLst>
                                            <p:cond delay="0"/>
                                          </p:stCondLst>
                                        </p:cTn>
                                        <p:tgtEl>
                                          <p:spTgt spid="35"/>
                                        </p:tgtEl>
                                        <p:attrNameLst>
                                          <p:attrName>style.visibility</p:attrName>
                                        </p:attrNameLst>
                                      </p:cBhvr>
                                      <p:to>
                                        <p:strVal val="visible"/>
                                      </p:to>
                                    </p:set>
                                  </p:childTnLst>
                                </p:cTn>
                              </p:par>
                            </p:childTnLst>
                          </p:cTn>
                        </p:par>
                        <p:par>
                          <p:cTn id="168" fill="hold">
                            <p:stCondLst>
                              <p:cond delay="3000"/>
                            </p:stCondLst>
                            <p:childTnLst>
                              <p:par>
                                <p:cTn id="169" presetID="1" presetClass="entr" presetSubtype="0" fill="hold" nodeType="afterEffect">
                                  <p:stCondLst>
                                    <p:cond delay="0"/>
                                  </p:stCondLst>
                                  <p:childTnLst>
                                    <p:set>
                                      <p:cBhvr>
                                        <p:cTn id="170" dur="1" fill="hold">
                                          <p:stCondLst>
                                            <p:cond delay="0"/>
                                          </p:stCondLst>
                                        </p:cTn>
                                        <p:tgtEl>
                                          <p:spTgt spid="77"/>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nodeType="clickEffect">
                                  <p:stCondLst>
                                    <p:cond delay="0"/>
                                  </p:stCondLst>
                                  <p:childTnLst>
                                    <p:set>
                                      <p:cBhvr>
                                        <p:cTn id="174" dur="1" fill="hold">
                                          <p:stCondLst>
                                            <p:cond delay="0"/>
                                          </p:stCondLst>
                                        </p:cTn>
                                        <p:tgtEl>
                                          <p:spTgt spid="73"/>
                                        </p:tgtEl>
                                        <p:attrNameLst>
                                          <p:attrName>style.visibility</p:attrName>
                                        </p:attrNameLst>
                                      </p:cBhvr>
                                      <p:to>
                                        <p:strVal val="visible"/>
                                      </p:to>
                                    </p:set>
                                    <p:anim calcmode="lin" valueType="num">
                                      <p:cBhvr>
                                        <p:cTn id="175" dur="1000" fill="hold"/>
                                        <p:tgtEl>
                                          <p:spTgt spid="73"/>
                                        </p:tgtEl>
                                        <p:attrNameLst>
                                          <p:attrName>ppt_w</p:attrName>
                                        </p:attrNameLst>
                                      </p:cBhvr>
                                      <p:tavLst>
                                        <p:tav tm="0">
                                          <p:val>
                                            <p:fltVal val="0"/>
                                          </p:val>
                                        </p:tav>
                                        <p:tav tm="100000">
                                          <p:val>
                                            <p:strVal val="#ppt_w"/>
                                          </p:val>
                                        </p:tav>
                                      </p:tavLst>
                                    </p:anim>
                                    <p:anim calcmode="lin" valueType="num">
                                      <p:cBhvr>
                                        <p:cTn id="176" dur="1000" fill="hold"/>
                                        <p:tgtEl>
                                          <p:spTgt spid="73"/>
                                        </p:tgtEl>
                                        <p:attrNameLst>
                                          <p:attrName>ppt_h</p:attrName>
                                        </p:attrNameLst>
                                      </p:cBhvr>
                                      <p:tavLst>
                                        <p:tav tm="0">
                                          <p:val>
                                            <p:fltVal val="0"/>
                                          </p:val>
                                        </p:tav>
                                        <p:tav tm="100000">
                                          <p:val>
                                            <p:strVal val="#ppt_h"/>
                                          </p:val>
                                        </p:tav>
                                      </p:tavLst>
                                    </p:anim>
                                    <p:animEffect transition="in" filter="fade">
                                      <p:cBhvr>
                                        <p:cTn id="177" dur="1000"/>
                                        <p:tgtEl>
                                          <p:spTgt spid="73"/>
                                        </p:tgtEl>
                                      </p:cBhvr>
                                    </p:animEffect>
                                  </p:childTnLst>
                                </p:cTn>
                              </p:par>
                            </p:childTnLst>
                          </p:cTn>
                        </p:par>
                      </p:childTnLst>
                    </p:cTn>
                  </p:par>
                  <p:par>
                    <p:cTn id="178" fill="hold">
                      <p:stCondLst>
                        <p:cond delay="indefinite"/>
                      </p:stCondLst>
                      <p:childTnLst>
                        <p:par>
                          <p:cTn id="179" fill="hold">
                            <p:stCondLst>
                              <p:cond delay="0"/>
                            </p:stCondLst>
                            <p:childTnLst>
                              <p:par>
                                <p:cTn id="180" presetID="53" presetClass="entr" presetSubtype="16" fill="hold" nodeType="clickEffect">
                                  <p:stCondLst>
                                    <p:cond delay="0"/>
                                  </p:stCondLst>
                                  <p:childTnLst>
                                    <p:set>
                                      <p:cBhvr>
                                        <p:cTn id="181" dur="1" fill="hold">
                                          <p:stCondLst>
                                            <p:cond delay="0"/>
                                          </p:stCondLst>
                                        </p:cTn>
                                        <p:tgtEl>
                                          <p:spTgt spid="1028"/>
                                        </p:tgtEl>
                                        <p:attrNameLst>
                                          <p:attrName>style.visibility</p:attrName>
                                        </p:attrNameLst>
                                      </p:cBhvr>
                                      <p:to>
                                        <p:strVal val="visible"/>
                                      </p:to>
                                    </p:set>
                                    <p:anim calcmode="lin" valueType="num">
                                      <p:cBhvr>
                                        <p:cTn id="182" dur="1000" fill="hold"/>
                                        <p:tgtEl>
                                          <p:spTgt spid="1028"/>
                                        </p:tgtEl>
                                        <p:attrNameLst>
                                          <p:attrName>ppt_w</p:attrName>
                                        </p:attrNameLst>
                                      </p:cBhvr>
                                      <p:tavLst>
                                        <p:tav tm="0">
                                          <p:val>
                                            <p:fltVal val="0"/>
                                          </p:val>
                                        </p:tav>
                                        <p:tav tm="100000">
                                          <p:val>
                                            <p:strVal val="#ppt_w"/>
                                          </p:val>
                                        </p:tav>
                                      </p:tavLst>
                                    </p:anim>
                                    <p:anim calcmode="lin" valueType="num">
                                      <p:cBhvr>
                                        <p:cTn id="183" dur="1000" fill="hold"/>
                                        <p:tgtEl>
                                          <p:spTgt spid="1028"/>
                                        </p:tgtEl>
                                        <p:attrNameLst>
                                          <p:attrName>ppt_h</p:attrName>
                                        </p:attrNameLst>
                                      </p:cBhvr>
                                      <p:tavLst>
                                        <p:tav tm="0">
                                          <p:val>
                                            <p:fltVal val="0"/>
                                          </p:val>
                                        </p:tav>
                                        <p:tav tm="100000">
                                          <p:val>
                                            <p:strVal val="#ppt_h"/>
                                          </p:val>
                                        </p:tav>
                                      </p:tavLst>
                                    </p:anim>
                                    <p:animEffect transition="in" filter="fade">
                                      <p:cBhvr>
                                        <p:cTn id="184" dur="1000"/>
                                        <p:tgtEl>
                                          <p:spTgt spid="1028"/>
                                        </p:tgtEl>
                                      </p:cBhvr>
                                    </p:animEffect>
                                  </p:childTnLst>
                                </p:cTn>
                              </p:par>
                            </p:childTnLst>
                          </p:cTn>
                        </p:par>
                        <p:par>
                          <p:cTn id="185" fill="hold">
                            <p:stCondLst>
                              <p:cond delay="1000"/>
                            </p:stCondLst>
                            <p:childTnLst>
                              <p:par>
                                <p:cTn id="186" presetID="53" presetClass="entr" presetSubtype="16" fill="hold" nodeType="afterEffect">
                                  <p:stCondLst>
                                    <p:cond delay="0"/>
                                  </p:stCondLst>
                                  <p:childTnLst>
                                    <p:set>
                                      <p:cBhvr>
                                        <p:cTn id="187" dur="1" fill="hold">
                                          <p:stCondLst>
                                            <p:cond delay="0"/>
                                          </p:stCondLst>
                                        </p:cTn>
                                        <p:tgtEl>
                                          <p:spTgt spid="78"/>
                                        </p:tgtEl>
                                        <p:attrNameLst>
                                          <p:attrName>style.visibility</p:attrName>
                                        </p:attrNameLst>
                                      </p:cBhvr>
                                      <p:to>
                                        <p:strVal val="visible"/>
                                      </p:to>
                                    </p:set>
                                    <p:anim calcmode="lin" valueType="num">
                                      <p:cBhvr>
                                        <p:cTn id="188" dur="1000" fill="hold"/>
                                        <p:tgtEl>
                                          <p:spTgt spid="78"/>
                                        </p:tgtEl>
                                        <p:attrNameLst>
                                          <p:attrName>ppt_w</p:attrName>
                                        </p:attrNameLst>
                                      </p:cBhvr>
                                      <p:tavLst>
                                        <p:tav tm="0">
                                          <p:val>
                                            <p:fltVal val="0"/>
                                          </p:val>
                                        </p:tav>
                                        <p:tav tm="100000">
                                          <p:val>
                                            <p:strVal val="#ppt_w"/>
                                          </p:val>
                                        </p:tav>
                                      </p:tavLst>
                                    </p:anim>
                                    <p:anim calcmode="lin" valueType="num">
                                      <p:cBhvr>
                                        <p:cTn id="189" dur="1000" fill="hold"/>
                                        <p:tgtEl>
                                          <p:spTgt spid="78"/>
                                        </p:tgtEl>
                                        <p:attrNameLst>
                                          <p:attrName>ppt_h</p:attrName>
                                        </p:attrNameLst>
                                      </p:cBhvr>
                                      <p:tavLst>
                                        <p:tav tm="0">
                                          <p:val>
                                            <p:fltVal val="0"/>
                                          </p:val>
                                        </p:tav>
                                        <p:tav tm="100000">
                                          <p:val>
                                            <p:strVal val="#ppt_h"/>
                                          </p:val>
                                        </p:tav>
                                      </p:tavLst>
                                    </p:anim>
                                    <p:animEffect transition="in" filter="fade">
                                      <p:cBhvr>
                                        <p:cTn id="190" dur="1000"/>
                                        <p:tgtEl>
                                          <p:spTgt spid="78"/>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84"/>
                                        </p:tgtEl>
                                        <p:attrNameLst>
                                          <p:attrName>style.visibility</p:attrName>
                                        </p:attrNameLst>
                                      </p:cBhvr>
                                      <p:to>
                                        <p:strVal val="visible"/>
                                      </p:to>
                                    </p:set>
                                    <p:animEffect transition="in" filter="fade">
                                      <p:cBhvr>
                                        <p:cTn id="195" dur="1000"/>
                                        <p:tgtEl>
                                          <p:spTgt spid="84"/>
                                        </p:tgtEl>
                                      </p:cBhvr>
                                    </p:animEffect>
                                  </p:childTnLst>
                                </p:cTn>
                              </p:par>
                            </p:childTnLst>
                          </p:cTn>
                        </p:par>
                      </p:childTnLst>
                    </p:cTn>
                  </p:par>
                  <p:par>
                    <p:cTn id="196" fill="hold">
                      <p:stCondLst>
                        <p:cond delay="indefinite"/>
                      </p:stCondLst>
                      <p:childTnLst>
                        <p:par>
                          <p:cTn id="197" fill="hold">
                            <p:stCondLst>
                              <p:cond delay="0"/>
                            </p:stCondLst>
                            <p:childTnLst>
                              <p:par>
                                <p:cTn id="198" presetID="53" presetClass="entr" presetSubtype="16" fill="hold" nodeType="clickEffect">
                                  <p:stCondLst>
                                    <p:cond delay="0"/>
                                  </p:stCondLst>
                                  <p:childTnLst>
                                    <p:set>
                                      <p:cBhvr>
                                        <p:cTn id="199" dur="1" fill="hold">
                                          <p:stCondLst>
                                            <p:cond delay="0"/>
                                          </p:stCondLst>
                                        </p:cTn>
                                        <p:tgtEl>
                                          <p:spTgt spid="90"/>
                                        </p:tgtEl>
                                        <p:attrNameLst>
                                          <p:attrName>style.visibility</p:attrName>
                                        </p:attrNameLst>
                                      </p:cBhvr>
                                      <p:to>
                                        <p:strVal val="visible"/>
                                      </p:to>
                                    </p:set>
                                    <p:anim calcmode="lin" valueType="num">
                                      <p:cBhvr>
                                        <p:cTn id="200" dur="500" fill="hold"/>
                                        <p:tgtEl>
                                          <p:spTgt spid="90"/>
                                        </p:tgtEl>
                                        <p:attrNameLst>
                                          <p:attrName>ppt_w</p:attrName>
                                        </p:attrNameLst>
                                      </p:cBhvr>
                                      <p:tavLst>
                                        <p:tav tm="0">
                                          <p:val>
                                            <p:fltVal val="0"/>
                                          </p:val>
                                        </p:tav>
                                        <p:tav tm="100000">
                                          <p:val>
                                            <p:strVal val="#ppt_w"/>
                                          </p:val>
                                        </p:tav>
                                      </p:tavLst>
                                    </p:anim>
                                    <p:anim calcmode="lin" valueType="num">
                                      <p:cBhvr>
                                        <p:cTn id="201" dur="500" fill="hold"/>
                                        <p:tgtEl>
                                          <p:spTgt spid="90"/>
                                        </p:tgtEl>
                                        <p:attrNameLst>
                                          <p:attrName>ppt_h</p:attrName>
                                        </p:attrNameLst>
                                      </p:cBhvr>
                                      <p:tavLst>
                                        <p:tav tm="0">
                                          <p:val>
                                            <p:fltVal val="0"/>
                                          </p:val>
                                        </p:tav>
                                        <p:tav tm="100000">
                                          <p:val>
                                            <p:strVal val="#ppt_h"/>
                                          </p:val>
                                        </p:tav>
                                      </p:tavLst>
                                    </p:anim>
                                    <p:animEffect transition="in" filter="fade">
                                      <p:cBhvr>
                                        <p:cTn id="202" dur="500"/>
                                        <p:tgtEl>
                                          <p:spTgt spid="90"/>
                                        </p:tgtEl>
                                      </p:cBhvr>
                                    </p:animEffect>
                                  </p:childTnLst>
                                </p:cTn>
                              </p:par>
                              <p:par>
                                <p:cTn id="203" presetID="53" presetClass="entr" presetSubtype="16" fill="hold" grpId="0" nodeType="withEffect">
                                  <p:stCondLst>
                                    <p:cond delay="0"/>
                                  </p:stCondLst>
                                  <p:childTnLst>
                                    <p:set>
                                      <p:cBhvr>
                                        <p:cTn id="204" dur="1" fill="hold">
                                          <p:stCondLst>
                                            <p:cond delay="0"/>
                                          </p:stCondLst>
                                        </p:cTn>
                                        <p:tgtEl>
                                          <p:spTgt spid="92"/>
                                        </p:tgtEl>
                                        <p:attrNameLst>
                                          <p:attrName>style.visibility</p:attrName>
                                        </p:attrNameLst>
                                      </p:cBhvr>
                                      <p:to>
                                        <p:strVal val="visible"/>
                                      </p:to>
                                    </p:set>
                                    <p:anim calcmode="lin" valueType="num">
                                      <p:cBhvr>
                                        <p:cTn id="205" dur="500" fill="hold"/>
                                        <p:tgtEl>
                                          <p:spTgt spid="92"/>
                                        </p:tgtEl>
                                        <p:attrNameLst>
                                          <p:attrName>ppt_w</p:attrName>
                                        </p:attrNameLst>
                                      </p:cBhvr>
                                      <p:tavLst>
                                        <p:tav tm="0">
                                          <p:val>
                                            <p:fltVal val="0"/>
                                          </p:val>
                                        </p:tav>
                                        <p:tav tm="100000">
                                          <p:val>
                                            <p:strVal val="#ppt_w"/>
                                          </p:val>
                                        </p:tav>
                                      </p:tavLst>
                                    </p:anim>
                                    <p:anim calcmode="lin" valueType="num">
                                      <p:cBhvr>
                                        <p:cTn id="206" dur="500" fill="hold"/>
                                        <p:tgtEl>
                                          <p:spTgt spid="92"/>
                                        </p:tgtEl>
                                        <p:attrNameLst>
                                          <p:attrName>ppt_h</p:attrName>
                                        </p:attrNameLst>
                                      </p:cBhvr>
                                      <p:tavLst>
                                        <p:tav tm="0">
                                          <p:val>
                                            <p:fltVal val="0"/>
                                          </p:val>
                                        </p:tav>
                                        <p:tav tm="100000">
                                          <p:val>
                                            <p:strVal val="#ppt_h"/>
                                          </p:val>
                                        </p:tav>
                                      </p:tavLst>
                                    </p:anim>
                                    <p:animEffect transition="in" filter="fade">
                                      <p:cBhvr>
                                        <p:cTn id="207" dur="500"/>
                                        <p:tgtEl>
                                          <p:spTgt spid="92"/>
                                        </p:tgtEl>
                                      </p:cBhvr>
                                    </p:animEffect>
                                  </p:childTnLst>
                                </p:cTn>
                              </p:par>
                            </p:childTnLst>
                          </p:cTn>
                        </p:par>
                      </p:childTnLst>
                    </p:cTn>
                  </p:par>
                  <p:par>
                    <p:cTn id="208" fill="hold">
                      <p:stCondLst>
                        <p:cond delay="indefinite"/>
                      </p:stCondLst>
                      <p:childTnLst>
                        <p:par>
                          <p:cTn id="209" fill="hold">
                            <p:stCondLst>
                              <p:cond delay="0"/>
                            </p:stCondLst>
                            <p:childTnLst>
                              <p:par>
                                <p:cTn id="210" presetID="6" presetClass="emph" presetSubtype="0" fill="hold" nodeType="clickEffect">
                                  <p:stCondLst>
                                    <p:cond delay="0"/>
                                  </p:stCondLst>
                                  <p:childTnLst>
                                    <p:animScale>
                                      <p:cBhvr>
                                        <p:cTn id="211" dur="1000" fill="hold"/>
                                        <p:tgtEl>
                                          <p:spTgt spid="16"/>
                                        </p:tgtEl>
                                      </p:cBhvr>
                                      <p:by x="30000" y="30000"/>
                                    </p:animScale>
                                  </p:childTnLst>
                                </p:cTn>
                              </p:par>
                              <p:par>
                                <p:cTn id="212" presetID="42" presetClass="path" presetSubtype="0" accel="50000" decel="50000" fill="hold" nodeType="withEffect">
                                  <p:stCondLst>
                                    <p:cond delay="0"/>
                                  </p:stCondLst>
                                  <p:childTnLst>
                                    <p:animMotion origin="layout" path="M -3.75E-6 3.7037E-6 L 0.00196 -0.03241 " pathEditMode="relative" rAng="0" ptsTypes="AA">
                                      <p:cBhvr>
                                        <p:cTn id="213" dur="1000" fill="hold"/>
                                        <p:tgtEl>
                                          <p:spTgt spid="16"/>
                                        </p:tgtEl>
                                        <p:attrNameLst>
                                          <p:attrName>ppt_x</p:attrName>
                                          <p:attrName>ppt_y</p:attrName>
                                        </p:attrNameLst>
                                      </p:cBhvr>
                                      <p:rCtr x="91" y="-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92"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spcBef>
                <a:spcPts val="0"/>
              </a:spcBef>
            </a:pPr>
            <a:r>
              <a:rPr lang="fr-FR" sz="2800" dirty="0">
                <a:solidFill>
                  <a:srgbClr val="0070C0"/>
                </a:solidFill>
                <a:latin typeface="Gill Sans MT"/>
                <a:ea typeface="+mn-ea"/>
                <a:cs typeface="+mn-cs"/>
              </a:rPr>
              <a:t>Les impacts environnementaux, sociaux et sanitaires des mobilités</a:t>
            </a:r>
            <a:endParaRPr lang="fr-FR" dirty="0"/>
          </a:p>
        </p:txBody>
      </p:sp>
      <p:sp>
        <p:nvSpPr>
          <p:cNvPr id="3" name="Espace réservé de la date 2"/>
          <p:cNvSpPr>
            <a:spLocks noGrp="1"/>
          </p:cNvSpPr>
          <p:nvPr>
            <p:ph type="dt" sz="half" idx="10"/>
          </p:nvPr>
        </p:nvSpPr>
        <p:spPr/>
        <p:txBody>
          <a:bodyPr/>
          <a:lstStyle/>
          <a:p>
            <a:pPr algn="r"/>
            <a:r>
              <a:rPr lang="fr-FR" smtClean="0">
                <a:solidFill>
                  <a:srgbClr val="464653"/>
                </a:solidFill>
              </a:rPr>
              <a:t>19/03/2024</a:t>
            </a:r>
            <a:endParaRPr lang="fr-FR" dirty="0">
              <a:solidFill>
                <a:srgbClr val="464653"/>
              </a:solidFill>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smtClean="0">
                <a:solidFill>
                  <a:srgbClr val="464653"/>
                </a:solidFill>
              </a:rPr>
              <a:pPr/>
              <a:t>8</a:t>
            </a:fld>
            <a:endParaRPr lang="fr-FR">
              <a:solidFill>
                <a:srgbClr val="464653"/>
              </a:solidFill>
            </a:endParaRPr>
          </a:p>
        </p:txBody>
      </p:sp>
      <p:sp>
        <p:nvSpPr>
          <p:cNvPr id="67" name="ZoneTexte 66"/>
          <p:cNvSpPr txBox="1"/>
          <p:nvPr/>
        </p:nvSpPr>
        <p:spPr>
          <a:xfrm>
            <a:off x="609600" y="5805264"/>
            <a:ext cx="10972800" cy="307777"/>
          </a:xfrm>
          <a:prstGeom prst="rect">
            <a:avLst/>
          </a:prstGeom>
          <a:noFill/>
        </p:spPr>
        <p:txBody>
          <a:bodyPr wrap="square" rtlCol="0">
            <a:spAutoFit/>
          </a:bodyPr>
          <a:lstStyle/>
          <a:p>
            <a:pPr algn="ctr"/>
            <a:r>
              <a:rPr lang="fr-FR" sz="1400" b="1" dirty="0">
                <a:solidFill>
                  <a:srgbClr val="0070C0"/>
                </a:solidFill>
              </a:rPr>
              <a:t>Les principales externalités des transports</a:t>
            </a:r>
            <a:endParaRPr lang="en-US" sz="1400" b="1" baseline="-25000" dirty="0">
              <a:solidFill>
                <a:srgbClr val="0070C0"/>
              </a:solidFill>
            </a:endParaRPr>
          </a:p>
        </p:txBody>
      </p:sp>
      <p:grpSp>
        <p:nvGrpSpPr>
          <p:cNvPr id="7" name="Groupe 6">
            <a:extLst>
              <a:ext uri="{FF2B5EF4-FFF2-40B4-BE49-F238E27FC236}">
                <a16:creationId xmlns="" xmlns:a16="http://schemas.microsoft.com/office/drawing/2014/main" id="{ED79FDEB-65C9-1B58-8F9A-625F65589A76}"/>
              </a:ext>
            </a:extLst>
          </p:cNvPr>
          <p:cNvGrpSpPr/>
          <p:nvPr/>
        </p:nvGrpSpPr>
        <p:grpSpPr>
          <a:xfrm>
            <a:off x="6293243" y="1845455"/>
            <a:ext cx="2346990" cy="1619476"/>
            <a:chOff x="6293243" y="1845455"/>
            <a:chExt cx="2346990" cy="1619476"/>
          </a:xfrm>
        </p:grpSpPr>
        <p:pic>
          <p:nvPicPr>
            <p:cNvPr id="12" name="Image 11">
              <a:extLst>
                <a:ext uri="{FF2B5EF4-FFF2-40B4-BE49-F238E27FC236}">
                  <a16:creationId xmlns="" xmlns:a16="http://schemas.microsoft.com/office/drawing/2014/main" id="{90148AE3-66B8-5E51-409B-66FF6363A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243" y="1845455"/>
              <a:ext cx="2343477" cy="1619476"/>
            </a:xfrm>
            <a:prstGeom prst="rect">
              <a:avLst/>
            </a:prstGeom>
            <a:ln w="19050">
              <a:solidFill>
                <a:schemeClr val="bg1">
                  <a:lumMod val="95000"/>
                </a:schemeClr>
              </a:solidFill>
            </a:ln>
          </p:spPr>
        </p:pic>
        <p:sp>
          <p:nvSpPr>
            <p:cNvPr id="47" name="Rectangle 46">
              <a:extLst>
                <a:ext uri="{FF2B5EF4-FFF2-40B4-BE49-F238E27FC236}">
                  <a16:creationId xmlns="" xmlns:a16="http://schemas.microsoft.com/office/drawing/2014/main" id="{0C154423-9BB7-A435-00ED-CF9D767EA9E0}"/>
                </a:ext>
              </a:extLst>
            </p:cNvPr>
            <p:cNvSpPr/>
            <p:nvPr/>
          </p:nvSpPr>
          <p:spPr>
            <a:xfrm>
              <a:off x="6300233" y="2055148"/>
              <a:ext cx="2340000" cy="1409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rPr>
                <a:t>Enjeux de ressources</a:t>
              </a:r>
            </a:p>
          </p:txBody>
        </p:sp>
      </p:grpSp>
      <p:grpSp>
        <p:nvGrpSpPr>
          <p:cNvPr id="6" name="Groupe 5">
            <a:extLst>
              <a:ext uri="{FF2B5EF4-FFF2-40B4-BE49-F238E27FC236}">
                <a16:creationId xmlns="" xmlns:a16="http://schemas.microsoft.com/office/drawing/2014/main" id="{4EA53D3D-383C-FED2-E1CB-FA65ACCDD5BF}"/>
              </a:ext>
            </a:extLst>
          </p:cNvPr>
          <p:cNvGrpSpPr/>
          <p:nvPr/>
        </p:nvGrpSpPr>
        <p:grpSpPr>
          <a:xfrm>
            <a:off x="3515597" y="1845455"/>
            <a:ext cx="2350534" cy="1620982"/>
            <a:chOff x="3515597" y="1845455"/>
            <a:chExt cx="2350534" cy="1620982"/>
          </a:xfrm>
        </p:grpSpPr>
        <p:pic>
          <p:nvPicPr>
            <p:cNvPr id="10" name="Image 9">
              <a:extLst>
                <a:ext uri="{FF2B5EF4-FFF2-40B4-BE49-F238E27FC236}">
                  <a16:creationId xmlns="" xmlns:a16="http://schemas.microsoft.com/office/drawing/2014/main" id="{73EF51DA-E86F-8E75-608A-1DA705FDF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597" y="1845455"/>
              <a:ext cx="2340033" cy="1620982"/>
            </a:xfrm>
            <a:prstGeom prst="rect">
              <a:avLst/>
            </a:prstGeom>
            <a:ln w="19050">
              <a:solidFill>
                <a:schemeClr val="bg1">
                  <a:lumMod val="95000"/>
                </a:schemeClr>
              </a:solidFill>
            </a:ln>
          </p:spPr>
        </p:pic>
        <p:sp>
          <p:nvSpPr>
            <p:cNvPr id="50" name="Rectangle 49">
              <a:extLst>
                <a:ext uri="{FF2B5EF4-FFF2-40B4-BE49-F238E27FC236}">
                  <a16:creationId xmlns="" xmlns:a16="http://schemas.microsoft.com/office/drawing/2014/main" id="{C60618C8-E276-27EE-4019-5DC626AD8CFF}"/>
                </a:ext>
              </a:extLst>
            </p:cNvPr>
            <p:cNvSpPr/>
            <p:nvPr/>
          </p:nvSpPr>
          <p:spPr>
            <a:xfrm>
              <a:off x="3526131" y="2055148"/>
              <a:ext cx="2340000" cy="1409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rPr>
                <a:t>Pollution de l’air</a:t>
              </a:r>
            </a:p>
          </p:txBody>
        </p:sp>
      </p:grpSp>
      <p:grpSp>
        <p:nvGrpSpPr>
          <p:cNvPr id="9" name="Groupe 8">
            <a:extLst>
              <a:ext uri="{FF2B5EF4-FFF2-40B4-BE49-F238E27FC236}">
                <a16:creationId xmlns="" xmlns:a16="http://schemas.microsoft.com/office/drawing/2014/main" id="{46EB8547-5F14-CF39-AE5F-6F6F8BB7FB7A}"/>
              </a:ext>
            </a:extLst>
          </p:cNvPr>
          <p:cNvGrpSpPr/>
          <p:nvPr/>
        </p:nvGrpSpPr>
        <p:grpSpPr>
          <a:xfrm>
            <a:off x="9074334" y="1845455"/>
            <a:ext cx="2365637" cy="1619476"/>
            <a:chOff x="9074334" y="1845455"/>
            <a:chExt cx="2365637" cy="1619476"/>
          </a:xfrm>
        </p:grpSpPr>
        <p:pic>
          <p:nvPicPr>
            <p:cNvPr id="14" name="Image 13">
              <a:extLst>
                <a:ext uri="{FF2B5EF4-FFF2-40B4-BE49-F238E27FC236}">
                  <a16:creationId xmlns="" xmlns:a16="http://schemas.microsoft.com/office/drawing/2014/main" id="{DA803080-19A6-E7DC-1079-1DA82DA16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334" y="1845455"/>
              <a:ext cx="2343477" cy="1619476"/>
            </a:xfrm>
            <a:prstGeom prst="rect">
              <a:avLst/>
            </a:prstGeom>
            <a:ln w="19050">
              <a:solidFill>
                <a:schemeClr val="bg1">
                  <a:lumMod val="95000"/>
                </a:schemeClr>
              </a:solidFill>
            </a:ln>
          </p:spPr>
        </p:pic>
        <p:sp>
          <p:nvSpPr>
            <p:cNvPr id="53" name="Rectangle 52">
              <a:extLst>
                <a:ext uri="{FF2B5EF4-FFF2-40B4-BE49-F238E27FC236}">
                  <a16:creationId xmlns="" xmlns:a16="http://schemas.microsoft.com/office/drawing/2014/main" id="{AEAEC992-2552-EAC9-EBB4-52757807F02B}"/>
                </a:ext>
              </a:extLst>
            </p:cNvPr>
            <p:cNvSpPr/>
            <p:nvPr/>
          </p:nvSpPr>
          <p:spPr>
            <a:xfrm>
              <a:off x="9099971" y="2055148"/>
              <a:ext cx="2340000" cy="1409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rPr>
                <a:t>Occupation d’espace, congestion, pollution visuelle</a:t>
              </a:r>
            </a:p>
          </p:txBody>
        </p:sp>
      </p:grpSp>
      <p:grpSp>
        <p:nvGrpSpPr>
          <p:cNvPr id="4" name="Groupe 3">
            <a:extLst>
              <a:ext uri="{FF2B5EF4-FFF2-40B4-BE49-F238E27FC236}">
                <a16:creationId xmlns="" xmlns:a16="http://schemas.microsoft.com/office/drawing/2014/main" id="{9A9795EA-D426-F90B-B522-D37A0C176F78}"/>
              </a:ext>
            </a:extLst>
          </p:cNvPr>
          <p:cNvGrpSpPr/>
          <p:nvPr/>
        </p:nvGrpSpPr>
        <p:grpSpPr>
          <a:xfrm>
            <a:off x="734507" y="1845456"/>
            <a:ext cx="2357522" cy="1619475"/>
            <a:chOff x="734507" y="1845456"/>
            <a:chExt cx="2357522" cy="1619475"/>
          </a:xfrm>
        </p:grpSpPr>
        <p:pic>
          <p:nvPicPr>
            <p:cNvPr id="8" name="Image 7">
              <a:extLst>
                <a:ext uri="{FF2B5EF4-FFF2-40B4-BE49-F238E27FC236}">
                  <a16:creationId xmlns="" xmlns:a16="http://schemas.microsoft.com/office/drawing/2014/main" id="{AEE57E74-C255-9260-BA85-273AAE88F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07" y="1845456"/>
              <a:ext cx="2340000" cy="1617073"/>
            </a:xfrm>
            <a:prstGeom prst="rect">
              <a:avLst/>
            </a:prstGeom>
            <a:ln w="19050">
              <a:solidFill>
                <a:schemeClr val="bg1">
                  <a:lumMod val="95000"/>
                </a:schemeClr>
              </a:solidFill>
            </a:ln>
          </p:spPr>
        </p:pic>
        <p:sp>
          <p:nvSpPr>
            <p:cNvPr id="57" name="Rectangle 56">
              <a:extLst>
                <a:ext uri="{FF2B5EF4-FFF2-40B4-BE49-F238E27FC236}">
                  <a16:creationId xmlns="" xmlns:a16="http://schemas.microsoft.com/office/drawing/2014/main" id="{A45A0B3C-F9F6-75F6-9AE3-2E7AE6BD67A3}"/>
                </a:ext>
              </a:extLst>
            </p:cNvPr>
            <p:cNvSpPr/>
            <p:nvPr/>
          </p:nvSpPr>
          <p:spPr>
            <a:xfrm>
              <a:off x="752029" y="2055148"/>
              <a:ext cx="2340000" cy="1409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rPr>
                <a:t>Changement climatique</a:t>
              </a:r>
            </a:p>
          </p:txBody>
        </p:sp>
      </p:grpSp>
      <p:grpSp>
        <p:nvGrpSpPr>
          <p:cNvPr id="15" name="Groupe 14">
            <a:extLst>
              <a:ext uri="{FF2B5EF4-FFF2-40B4-BE49-F238E27FC236}">
                <a16:creationId xmlns="" xmlns:a16="http://schemas.microsoft.com/office/drawing/2014/main" id="{3F403B69-B506-B952-CD1D-84747F151A69}"/>
              </a:ext>
            </a:extLst>
          </p:cNvPr>
          <p:cNvGrpSpPr/>
          <p:nvPr/>
        </p:nvGrpSpPr>
        <p:grpSpPr>
          <a:xfrm>
            <a:off x="3516768" y="3820076"/>
            <a:ext cx="2339998" cy="1619999"/>
            <a:chOff x="3516768" y="3820076"/>
            <a:chExt cx="2339998" cy="1619999"/>
          </a:xfrm>
        </p:grpSpPr>
        <p:sp>
          <p:nvSpPr>
            <p:cNvPr id="62" name="Rectangle 61">
              <a:extLst>
                <a:ext uri="{FF2B5EF4-FFF2-40B4-BE49-F238E27FC236}">
                  <a16:creationId xmlns="" xmlns:a16="http://schemas.microsoft.com/office/drawing/2014/main" id="{8B5CBCE5-33E4-0A4E-2AAF-7EDFC87DEE28}"/>
                </a:ext>
              </a:extLst>
            </p:cNvPr>
            <p:cNvSpPr/>
            <p:nvPr/>
          </p:nvSpPr>
          <p:spPr>
            <a:xfrm>
              <a:off x="3516768" y="3820076"/>
              <a:ext cx="2339998" cy="161999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200" b="1" dirty="0">
                  <a:solidFill>
                    <a:schemeClr val="tx1"/>
                  </a:solidFill>
                </a:rPr>
                <a:t>Accidentalité</a:t>
              </a:r>
            </a:p>
          </p:txBody>
        </p:sp>
        <p:pic>
          <p:nvPicPr>
            <p:cNvPr id="63" name="Picture 5">
              <a:extLst>
                <a:ext uri="{FF2B5EF4-FFF2-40B4-BE49-F238E27FC236}">
                  <a16:creationId xmlns="" xmlns:a16="http://schemas.microsoft.com/office/drawing/2014/main" id="{10A70650-3D65-FD3A-2FB4-98A9CE1A6FB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6394"/>
            <a:stretch/>
          </p:blipFill>
          <p:spPr bwMode="auto">
            <a:xfrm>
              <a:off x="3786356" y="4077483"/>
              <a:ext cx="1851174" cy="100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e 12">
            <a:extLst>
              <a:ext uri="{FF2B5EF4-FFF2-40B4-BE49-F238E27FC236}">
                <a16:creationId xmlns="" xmlns:a16="http://schemas.microsoft.com/office/drawing/2014/main" id="{FEF4EF85-ADDC-2C08-8840-774AA9316BD9}"/>
              </a:ext>
            </a:extLst>
          </p:cNvPr>
          <p:cNvGrpSpPr/>
          <p:nvPr/>
        </p:nvGrpSpPr>
        <p:grpSpPr>
          <a:xfrm>
            <a:off x="6295550" y="3820076"/>
            <a:ext cx="2339999" cy="1619999"/>
            <a:chOff x="6295550" y="3820076"/>
            <a:chExt cx="2339999" cy="1619999"/>
          </a:xfrm>
        </p:grpSpPr>
        <p:sp>
          <p:nvSpPr>
            <p:cNvPr id="65" name="Rectangle 64">
              <a:extLst>
                <a:ext uri="{FF2B5EF4-FFF2-40B4-BE49-F238E27FC236}">
                  <a16:creationId xmlns="" xmlns:a16="http://schemas.microsoft.com/office/drawing/2014/main" id="{4AA16A9F-7A35-F689-F07E-3E21D7F994E2}"/>
                </a:ext>
              </a:extLst>
            </p:cNvPr>
            <p:cNvSpPr/>
            <p:nvPr/>
          </p:nvSpPr>
          <p:spPr>
            <a:xfrm>
              <a:off x="6295550" y="3820076"/>
              <a:ext cx="2339999" cy="161999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200" b="1" dirty="0">
                  <a:solidFill>
                    <a:schemeClr val="tx1"/>
                  </a:solidFill>
                </a:rPr>
                <a:t>Sédentarité, </a:t>
              </a:r>
            </a:p>
            <a:p>
              <a:r>
                <a:rPr lang="fr-FR" sz="1200" b="1" dirty="0">
                  <a:solidFill>
                    <a:schemeClr val="tx1"/>
                  </a:solidFill>
                </a:rPr>
                <a:t>inactivité physique</a:t>
              </a:r>
            </a:p>
          </p:txBody>
        </p:sp>
        <p:pic>
          <p:nvPicPr>
            <p:cNvPr id="66" name="Google Shape;170;p23" descr="Afficher l'image d'origine">
              <a:extLst>
                <a:ext uri="{FF2B5EF4-FFF2-40B4-BE49-F238E27FC236}">
                  <a16:creationId xmlns="" xmlns:a16="http://schemas.microsoft.com/office/drawing/2014/main" id="{1F2A0E0B-BEE2-22AB-75C1-54E27100F9A6}"/>
                </a:ext>
              </a:extLst>
            </p:cNvPr>
            <p:cNvPicPr preferRelativeResize="0"/>
            <p:nvPr/>
          </p:nvPicPr>
          <p:blipFill rotWithShape="1">
            <a:blip r:embed="rId7">
              <a:alphaModFix/>
            </a:blip>
            <a:srcRect b="12918"/>
            <a:stretch/>
          </p:blipFill>
          <p:spPr>
            <a:xfrm>
              <a:off x="6434458" y="4077072"/>
              <a:ext cx="2078276" cy="936104"/>
            </a:xfrm>
            <a:prstGeom prst="rect">
              <a:avLst/>
            </a:prstGeom>
            <a:noFill/>
            <a:ln>
              <a:noFill/>
            </a:ln>
          </p:spPr>
        </p:pic>
      </p:grpSp>
      <p:grpSp>
        <p:nvGrpSpPr>
          <p:cNvPr id="11" name="Groupe 10">
            <a:extLst>
              <a:ext uri="{FF2B5EF4-FFF2-40B4-BE49-F238E27FC236}">
                <a16:creationId xmlns="" xmlns:a16="http://schemas.microsoft.com/office/drawing/2014/main" id="{952BEBA3-F0AA-273E-D47D-0384902F47A1}"/>
              </a:ext>
            </a:extLst>
          </p:cNvPr>
          <p:cNvGrpSpPr/>
          <p:nvPr/>
        </p:nvGrpSpPr>
        <p:grpSpPr>
          <a:xfrm>
            <a:off x="9074334" y="3816174"/>
            <a:ext cx="2339999" cy="1619999"/>
            <a:chOff x="9074334" y="3816174"/>
            <a:chExt cx="2339999" cy="1619999"/>
          </a:xfrm>
        </p:grpSpPr>
        <p:pic>
          <p:nvPicPr>
            <p:cNvPr id="70" name="Google Shape;178;p23">
              <a:extLst>
                <a:ext uri="{FF2B5EF4-FFF2-40B4-BE49-F238E27FC236}">
                  <a16:creationId xmlns="" xmlns:a16="http://schemas.microsoft.com/office/drawing/2014/main" id="{BC542671-8654-ADAC-24E4-015258389764}"/>
                </a:ext>
              </a:extLst>
            </p:cNvPr>
            <p:cNvPicPr preferRelativeResize="0"/>
            <p:nvPr/>
          </p:nvPicPr>
          <p:blipFill rotWithShape="1">
            <a:blip r:embed="rId8">
              <a:alphaModFix/>
            </a:blip>
            <a:srcRect/>
            <a:stretch/>
          </p:blipFill>
          <p:spPr>
            <a:xfrm>
              <a:off x="9624392" y="3861048"/>
              <a:ext cx="1368152" cy="1416389"/>
            </a:xfrm>
            <a:prstGeom prst="rect">
              <a:avLst/>
            </a:prstGeom>
            <a:noFill/>
            <a:ln>
              <a:noFill/>
            </a:ln>
          </p:spPr>
        </p:pic>
        <p:sp>
          <p:nvSpPr>
            <p:cNvPr id="69" name="Rectangle 68">
              <a:extLst>
                <a:ext uri="{FF2B5EF4-FFF2-40B4-BE49-F238E27FC236}">
                  <a16:creationId xmlns="" xmlns:a16="http://schemas.microsoft.com/office/drawing/2014/main" id="{1E573CA6-1F87-D32A-1EDC-5B45783E6238}"/>
                </a:ext>
              </a:extLst>
            </p:cNvPr>
            <p:cNvSpPr/>
            <p:nvPr/>
          </p:nvSpPr>
          <p:spPr>
            <a:xfrm>
              <a:off x="9074334" y="3816174"/>
              <a:ext cx="2339999" cy="16199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200" b="1" dirty="0">
                  <a:solidFill>
                    <a:schemeClr val="tx1"/>
                  </a:solidFill>
                </a:rPr>
                <a:t>Inégalités </a:t>
              </a:r>
            </a:p>
            <a:p>
              <a:r>
                <a:rPr lang="fr-FR" sz="1200" b="1" dirty="0">
                  <a:solidFill>
                    <a:schemeClr val="tx1"/>
                  </a:solidFill>
                </a:rPr>
                <a:t>sociales et territoriales</a:t>
              </a:r>
            </a:p>
          </p:txBody>
        </p:sp>
      </p:grpSp>
      <p:grpSp>
        <p:nvGrpSpPr>
          <p:cNvPr id="18" name="Groupe 17">
            <a:extLst>
              <a:ext uri="{FF2B5EF4-FFF2-40B4-BE49-F238E27FC236}">
                <a16:creationId xmlns="" xmlns:a16="http://schemas.microsoft.com/office/drawing/2014/main" id="{6C8F192D-07A3-BDB4-3849-0E9A67EE83E2}"/>
              </a:ext>
            </a:extLst>
          </p:cNvPr>
          <p:cNvGrpSpPr/>
          <p:nvPr/>
        </p:nvGrpSpPr>
        <p:grpSpPr>
          <a:xfrm>
            <a:off x="734507" y="3815912"/>
            <a:ext cx="2343477" cy="1619999"/>
            <a:chOff x="734507" y="3815912"/>
            <a:chExt cx="2343477" cy="1619999"/>
          </a:xfrm>
        </p:grpSpPr>
        <p:pic>
          <p:nvPicPr>
            <p:cNvPr id="16" name="Image 15">
              <a:extLst>
                <a:ext uri="{FF2B5EF4-FFF2-40B4-BE49-F238E27FC236}">
                  <a16:creationId xmlns="" xmlns:a16="http://schemas.microsoft.com/office/drawing/2014/main" id="{94FF1C4B-159A-E468-5423-ACA1B089FE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507" y="3816174"/>
              <a:ext cx="2343477" cy="1619476"/>
            </a:xfrm>
            <a:prstGeom prst="rect">
              <a:avLst/>
            </a:prstGeom>
            <a:ln w="19050">
              <a:solidFill>
                <a:schemeClr val="bg1">
                  <a:lumMod val="95000"/>
                </a:schemeClr>
              </a:solidFill>
            </a:ln>
          </p:spPr>
        </p:pic>
        <p:sp>
          <p:nvSpPr>
            <p:cNvPr id="17" name="Rectangle 16">
              <a:extLst>
                <a:ext uri="{FF2B5EF4-FFF2-40B4-BE49-F238E27FC236}">
                  <a16:creationId xmlns="" xmlns:a16="http://schemas.microsoft.com/office/drawing/2014/main" id="{A4B97CF0-9BB4-6FBD-BDCE-F9A56BC4197E}"/>
                </a:ext>
              </a:extLst>
            </p:cNvPr>
            <p:cNvSpPr/>
            <p:nvPr/>
          </p:nvSpPr>
          <p:spPr>
            <a:xfrm>
              <a:off x="734509" y="3815912"/>
              <a:ext cx="2339998" cy="1619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rPr>
                <a:t>Pollution sonore</a:t>
              </a:r>
            </a:p>
          </p:txBody>
        </p:sp>
      </p:grpSp>
    </p:spTree>
    <p:extLst>
      <p:ext uri="{BB962C8B-B14F-4D97-AF65-F5344CB8AC3E}">
        <p14:creationId xmlns:p14="http://schemas.microsoft.com/office/powerpoint/2010/main" val="541355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val="387372984"/>
              </p:ext>
            </p:extLst>
          </p:nvPr>
        </p:nvGraphicFramePr>
        <p:xfrm>
          <a:off x="609600" y="1201198"/>
          <a:ext cx="10972800" cy="5124937"/>
        </p:xfrm>
        <a:graphic>
          <a:graphicData uri="http://schemas.openxmlformats.org/drawingml/2006/table">
            <a:tbl>
              <a:tblPr/>
              <a:tblGrid>
                <a:gridCol w="298054">
                  <a:extLst>
                    <a:ext uri="{9D8B030D-6E8A-4147-A177-3AD203B41FA5}">
                      <a16:colId xmlns="" xmlns:a16="http://schemas.microsoft.com/office/drawing/2014/main" val="20000"/>
                    </a:ext>
                  </a:extLst>
                </a:gridCol>
                <a:gridCol w="1500767">
                  <a:extLst>
                    <a:ext uri="{9D8B030D-6E8A-4147-A177-3AD203B41FA5}">
                      <a16:colId xmlns="" xmlns:a16="http://schemas.microsoft.com/office/drawing/2014/main" val="20001"/>
                    </a:ext>
                  </a:extLst>
                </a:gridCol>
                <a:gridCol w="618726">
                  <a:extLst>
                    <a:ext uri="{9D8B030D-6E8A-4147-A177-3AD203B41FA5}">
                      <a16:colId xmlns="" xmlns:a16="http://schemas.microsoft.com/office/drawing/2014/main" val="20002"/>
                    </a:ext>
                  </a:extLst>
                </a:gridCol>
                <a:gridCol w="298054">
                  <a:extLst>
                    <a:ext uri="{9D8B030D-6E8A-4147-A177-3AD203B41FA5}">
                      <a16:colId xmlns="" xmlns:a16="http://schemas.microsoft.com/office/drawing/2014/main" val="20003"/>
                    </a:ext>
                  </a:extLst>
                </a:gridCol>
                <a:gridCol w="298054">
                  <a:extLst>
                    <a:ext uri="{9D8B030D-6E8A-4147-A177-3AD203B41FA5}">
                      <a16:colId xmlns="" xmlns:a16="http://schemas.microsoft.com/office/drawing/2014/main" val="20004"/>
                    </a:ext>
                  </a:extLst>
                </a:gridCol>
                <a:gridCol w="298054">
                  <a:extLst>
                    <a:ext uri="{9D8B030D-6E8A-4147-A177-3AD203B41FA5}">
                      <a16:colId xmlns="" xmlns:a16="http://schemas.microsoft.com/office/drawing/2014/main" val="20005"/>
                    </a:ext>
                  </a:extLst>
                </a:gridCol>
                <a:gridCol w="298054">
                  <a:extLst>
                    <a:ext uri="{9D8B030D-6E8A-4147-A177-3AD203B41FA5}">
                      <a16:colId xmlns="" xmlns:a16="http://schemas.microsoft.com/office/drawing/2014/main" val="20006"/>
                    </a:ext>
                  </a:extLst>
                </a:gridCol>
                <a:gridCol w="298054">
                  <a:extLst>
                    <a:ext uri="{9D8B030D-6E8A-4147-A177-3AD203B41FA5}">
                      <a16:colId xmlns="" xmlns:a16="http://schemas.microsoft.com/office/drawing/2014/main" val="20007"/>
                    </a:ext>
                  </a:extLst>
                </a:gridCol>
                <a:gridCol w="298054">
                  <a:extLst>
                    <a:ext uri="{9D8B030D-6E8A-4147-A177-3AD203B41FA5}">
                      <a16:colId xmlns="" xmlns:a16="http://schemas.microsoft.com/office/drawing/2014/main" val="20008"/>
                    </a:ext>
                  </a:extLst>
                </a:gridCol>
                <a:gridCol w="298054">
                  <a:extLst>
                    <a:ext uri="{9D8B030D-6E8A-4147-A177-3AD203B41FA5}">
                      <a16:colId xmlns="" xmlns:a16="http://schemas.microsoft.com/office/drawing/2014/main" val="20009"/>
                    </a:ext>
                  </a:extLst>
                </a:gridCol>
                <a:gridCol w="298054">
                  <a:extLst>
                    <a:ext uri="{9D8B030D-6E8A-4147-A177-3AD203B41FA5}">
                      <a16:colId xmlns="" xmlns:a16="http://schemas.microsoft.com/office/drawing/2014/main" val="20010"/>
                    </a:ext>
                  </a:extLst>
                </a:gridCol>
                <a:gridCol w="298054">
                  <a:extLst>
                    <a:ext uri="{9D8B030D-6E8A-4147-A177-3AD203B41FA5}">
                      <a16:colId xmlns="" xmlns:a16="http://schemas.microsoft.com/office/drawing/2014/main" val="20011"/>
                    </a:ext>
                  </a:extLst>
                </a:gridCol>
                <a:gridCol w="298054">
                  <a:extLst>
                    <a:ext uri="{9D8B030D-6E8A-4147-A177-3AD203B41FA5}">
                      <a16:colId xmlns="" xmlns:a16="http://schemas.microsoft.com/office/drawing/2014/main" val="20012"/>
                    </a:ext>
                  </a:extLst>
                </a:gridCol>
                <a:gridCol w="298054">
                  <a:extLst>
                    <a:ext uri="{9D8B030D-6E8A-4147-A177-3AD203B41FA5}">
                      <a16:colId xmlns="" xmlns:a16="http://schemas.microsoft.com/office/drawing/2014/main" val="20013"/>
                    </a:ext>
                  </a:extLst>
                </a:gridCol>
                <a:gridCol w="298054">
                  <a:extLst>
                    <a:ext uri="{9D8B030D-6E8A-4147-A177-3AD203B41FA5}">
                      <a16:colId xmlns="" xmlns:a16="http://schemas.microsoft.com/office/drawing/2014/main" val="20014"/>
                    </a:ext>
                  </a:extLst>
                </a:gridCol>
                <a:gridCol w="298054">
                  <a:extLst>
                    <a:ext uri="{9D8B030D-6E8A-4147-A177-3AD203B41FA5}">
                      <a16:colId xmlns="" xmlns:a16="http://schemas.microsoft.com/office/drawing/2014/main" val="20015"/>
                    </a:ext>
                  </a:extLst>
                </a:gridCol>
                <a:gridCol w="298054">
                  <a:extLst>
                    <a:ext uri="{9D8B030D-6E8A-4147-A177-3AD203B41FA5}">
                      <a16:colId xmlns="" xmlns:a16="http://schemas.microsoft.com/office/drawing/2014/main" val="20016"/>
                    </a:ext>
                  </a:extLst>
                </a:gridCol>
                <a:gridCol w="298054">
                  <a:extLst>
                    <a:ext uri="{9D8B030D-6E8A-4147-A177-3AD203B41FA5}">
                      <a16:colId xmlns="" xmlns:a16="http://schemas.microsoft.com/office/drawing/2014/main" val="20017"/>
                    </a:ext>
                  </a:extLst>
                </a:gridCol>
                <a:gridCol w="298054">
                  <a:extLst>
                    <a:ext uri="{9D8B030D-6E8A-4147-A177-3AD203B41FA5}">
                      <a16:colId xmlns="" xmlns:a16="http://schemas.microsoft.com/office/drawing/2014/main" val="20018"/>
                    </a:ext>
                  </a:extLst>
                </a:gridCol>
                <a:gridCol w="298054">
                  <a:extLst>
                    <a:ext uri="{9D8B030D-6E8A-4147-A177-3AD203B41FA5}">
                      <a16:colId xmlns="" xmlns:a16="http://schemas.microsoft.com/office/drawing/2014/main" val="20019"/>
                    </a:ext>
                  </a:extLst>
                </a:gridCol>
                <a:gridCol w="298054">
                  <a:extLst>
                    <a:ext uri="{9D8B030D-6E8A-4147-A177-3AD203B41FA5}">
                      <a16:colId xmlns="" xmlns:a16="http://schemas.microsoft.com/office/drawing/2014/main" val="20020"/>
                    </a:ext>
                  </a:extLst>
                </a:gridCol>
                <a:gridCol w="298054">
                  <a:extLst>
                    <a:ext uri="{9D8B030D-6E8A-4147-A177-3AD203B41FA5}">
                      <a16:colId xmlns="" xmlns:a16="http://schemas.microsoft.com/office/drawing/2014/main" val="20021"/>
                    </a:ext>
                  </a:extLst>
                </a:gridCol>
                <a:gridCol w="298054">
                  <a:extLst>
                    <a:ext uri="{9D8B030D-6E8A-4147-A177-3AD203B41FA5}">
                      <a16:colId xmlns="" xmlns:a16="http://schemas.microsoft.com/office/drawing/2014/main" val="20022"/>
                    </a:ext>
                  </a:extLst>
                </a:gridCol>
                <a:gridCol w="298054">
                  <a:extLst>
                    <a:ext uri="{9D8B030D-6E8A-4147-A177-3AD203B41FA5}">
                      <a16:colId xmlns="" xmlns:a16="http://schemas.microsoft.com/office/drawing/2014/main" val="20023"/>
                    </a:ext>
                  </a:extLst>
                </a:gridCol>
                <a:gridCol w="298054">
                  <a:extLst>
                    <a:ext uri="{9D8B030D-6E8A-4147-A177-3AD203B41FA5}">
                      <a16:colId xmlns="" xmlns:a16="http://schemas.microsoft.com/office/drawing/2014/main" val="20024"/>
                    </a:ext>
                  </a:extLst>
                </a:gridCol>
                <a:gridCol w="298054">
                  <a:extLst>
                    <a:ext uri="{9D8B030D-6E8A-4147-A177-3AD203B41FA5}">
                      <a16:colId xmlns="" xmlns:a16="http://schemas.microsoft.com/office/drawing/2014/main" val="20025"/>
                    </a:ext>
                  </a:extLst>
                </a:gridCol>
                <a:gridCol w="298054">
                  <a:extLst>
                    <a:ext uri="{9D8B030D-6E8A-4147-A177-3AD203B41FA5}">
                      <a16:colId xmlns="" xmlns:a16="http://schemas.microsoft.com/office/drawing/2014/main" val="20026"/>
                    </a:ext>
                  </a:extLst>
                </a:gridCol>
                <a:gridCol w="298054">
                  <a:extLst>
                    <a:ext uri="{9D8B030D-6E8A-4147-A177-3AD203B41FA5}">
                      <a16:colId xmlns="" xmlns:a16="http://schemas.microsoft.com/office/drawing/2014/main" val="20027"/>
                    </a:ext>
                  </a:extLst>
                </a:gridCol>
                <a:gridCol w="309093">
                  <a:extLst>
                    <a:ext uri="{9D8B030D-6E8A-4147-A177-3AD203B41FA5}">
                      <a16:colId xmlns="" xmlns:a16="http://schemas.microsoft.com/office/drawing/2014/main" val="20028"/>
                    </a:ext>
                  </a:extLst>
                </a:gridCol>
                <a:gridCol w="176624">
                  <a:extLst>
                    <a:ext uri="{9D8B030D-6E8A-4147-A177-3AD203B41FA5}">
                      <a16:colId xmlns="" xmlns:a16="http://schemas.microsoft.com/office/drawing/2014/main" val="20029"/>
                    </a:ext>
                  </a:extLst>
                </a:gridCol>
                <a:gridCol w="309093">
                  <a:extLst>
                    <a:ext uri="{9D8B030D-6E8A-4147-A177-3AD203B41FA5}">
                      <a16:colId xmlns="" xmlns:a16="http://schemas.microsoft.com/office/drawing/2014/main" val="20030"/>
                    </a:ext>
                  </a:extLst>
                </a:gridCol>
                <a:gridCol w="309093">
                  <a:extLst>
                    <a:ext uri="{9D8B030D-6E8A-4147-A177-3AD203B41FA5}">
                      <a16:colId xmlns="" xmlns:a16="http://schemas.microsoft.com/office/drawing/2014/main" val="20031"/>
                    </a:ext>
                  </a:extLst>
                </a:gridCol>
              </a:tblGrid>
              <a:tr h="213795">
                <a:tc gridSpan="2">
                  <a:txBody>
                    <a:bodyPr/>
                    <a:lstStyle/>
                    <a:p>
                      <a:pPr algn="ctr" fontAlgn="ctr"/>
                      <a:r>
                        <a:rPr lang="fr-FR" sz="1600" b="1" i="0" u="none" strike="noStrike" dirty="0">
                          <a:solidFill>
                            <a:srgbClr val="000000"/>
                          </a:solidFill>
                          <a:effectLst/>
                          <a:latin typeface="Calibri"/>
                        </a:rPr>
                        <a:t>Impact</a:t>
                      </a:r>
                      <a:endParaRPr lang="fr-FR"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endParaRPr lang="fr-FR" sz="11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fr-FR" sz="1600" b="1" i="0" u="none" strike="noStrike" dirty="0">
                          <a:solidFill>
                            <a:srgbClr val="000000"/>
                          </a:solidFill>
                          <a:effectLst/>
                          <a:latin typeface="Calibri"/>
                        </a:rPr>
                        <a:t>Demande de 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fontAlgn="ctr"/>
                      <a:r>
                        <a:rPr lang="fr-FR" sz="1600" b="1" i="0" u="none" strike="noStrike" dirty="0">
                          <a:solidFill>
                            <a:srgbClr val="000000"/>
                          </a:solidFill>
                          <a:effectLst/>
                          <a:latin typeface="Calibri"/>
                        </a:rPr>
                        <a:t>Report modal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ctr"/>
                      <a:r>
                        <a:rPr lang="fr-FR" sz="1600" b="1" i="0" u="none" strike="noStrike" dirty="0">
                          <a:solidFill>
                            <a:srgbClr val="000000"/>
                          </a:solidFill>
                          <a:effectLst/>
                          <a:latin typeface="Calibri"/>
                        </a:rPr>
                        <a:t>Rempli.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gridSpan="5">
                  <a:txBody>
                    <a:bodyPr/>
                    <a:lstStyle/>
                    <a:p>
                      <a:pPr algn="ctr" fontAlgn="ctr"/>
                      <a:r>
                        <a:rPr lang="fr-FR" sz="1600" b="1" i="0" u="none" strike="noStrike" dirty="0">
                          <a:solidFill>
                            <a:srgbClr val="000000"/>
                          </a:solidFill>
                          <a:effectLst/>
                          <a:latin typeface="Calibri"/>
                        </a:rPr>
                        <a:t>Conso. </a:t>
                      </a:r>
                      <a:r>
                        <a:rPr lang="fr-FR" sz="1600" b="1" i="0" u="none" strike="noStrike" dirty="0" err="1">
                          <a:solidFill>
                            <a:srgbClr val="000000"/>
                          </a:solidFill>
                          <a:effectLst/>
                          <a:latin typeface="Calibri"/>
                        </a:rPr>
                        <a:t>Ener</a:t>
                      </a:r>
                      <a:r>
                        <a:rPr lang="fr-FR" sz="16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1600" b="1" i="0" u="none" strike="noStrike" dirty="0">
                          <a:solidFill>
                            <a:srgbClr val="000000"/>
                          </a:solidFill>
                          <a:effectLst/>
                          <a:latin typeface="Calibri"/>
                        </a:rPr>
                        <a:t>Intensité </a:t>
                      </a:r>
                      <a:r>
                        <a:rPr lang="fr-FR" sz="1600" b="1" i="0" u="none" strike="noStrike" dirty="0" err="1">
                          <a:solidFill>
                            <a:srgbClr val="000000"/>
                          </a:solidFill>
                          <a:effectLst/>
                          <a:latin typeface="Calibri"/>
                        </a:rPr>
                        <a:t>Carb</a:t>
                      </a:r>
                      <a:r>
                        <a:rPr lang="fr-FR" sz="16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100" b="1" i="0" u="none" strike="noStrike">
                          <a:solidFill>
                            <a:srgbClr val="000000"/>
                          </a:solidFill>
                          <a:effectLst/>
                          <a:latin typeface="Calibri"/>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r-FR" sz="11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 xmlns:a16="http://schemas.microsoft.com/office/drawing/2014/main" val="10000"/>
                  </a:ext>
                </a:extLst>
              </a:tr>
              <a:tr h="201616">
                <a:tc>
                  <a:txBody>
                    <a:bodyPr/>
                    <a:lstStyle/>
                    <a:p>
                      <a:pPr algn="ctr" fontAlgn="ctr"/>
                      <a:r>
                        <a:rPr lang="fr-FR" sz="1100" b="1" i="0" u="none" strike="noStrike">
                          <a:solidFill>
                            <a:srgbClr val="00B05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rowSpan="3">
                  <a:txBody>
                    <a:bodyPr/>
                    <a:lstStyle/>
                    <a:p>
                      <a:pPr algn="ctr" fontAlgn="ctr"/>
                      <a:r>
                        <a:rPr lang="fr-FR" sz="1400" b="1" i="0" u="none" strike="noStrike" dirty="0">
                          <a:solidFill>
                            <a:srgbClr val="000000"/>
                          </a:solidFill>
                          <a:effectLst/>
                          <a:latin typeface="Calibri"/>
                        </a:rPr>
                        <a:t>Positif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ctr" fontAlgn="ctr"/>
                      <a:r>
                        <a:rPr lang="fr-FR" sz="1400" b="1" i="0" u="none" strike="noStrike" dirty="0">
                          <a:solidFill>
                            <a:srgbClr val="000000"/>
                          </a:solidFill>
                          <a:effectLst/>
                          <a:latin typeface="Calibri"/>
                        </a:rPr>
                        <a:t>Densification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 Etalement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Télétravail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a:solidFill>
                            <a:srgbClr val="000000"/>
                          </a:solidFill>
                          <a:effectLst/>
                          <a:latin typeface="Calibri"/>
                        </a:rPr>
                        <a:t>Commerce proximité</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Prod. &amp; conso. locales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8">
                  <a:txBody>
                    <a:bodyPr/>
                    <a:lstStyle/>
                    <a:p>
                      <a:pPr algn="ctr" fontAlgn="ctr"/>
                      <a:r>
                        <a:rPr lang="fr-FR" sz="1400" b="1" i="0" u="none" strike="noStrike" dirty="0">
                          <a:solidFill>
                            <a:srgbClr val="000000"/>
                          </a:solidFill>
                          <a:effectLst/>
                          <a:latin typeface="Calibri"/>
                        </a:rPr>
                        <a:t>+ Bus et cars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a:solidFill>
                            <a:srgbClr val="000000"/>
                          </a:solidFill>
                          <a:effectLst/>
                          <a:latin typeface="Calibri"/>
                        </a:rPr>
                        <a:t>+ Train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a:solidFill>
                            <a:srgbClr val="000000"/>
                          </a:solidFill>
                          <a:effectLst/>
                          <a:latin typeface="Calibri"/>
                        </a:rPr>
                        <a:t>+ Vélo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 Avion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 Voiture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 Fret fer. et fluvial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8">
                  <a:txBody>
                    <a:bodyPr/>
                    <a:lstStyle/>
                    <a:p>
                      <a:pPr algn="ctr" fontAlgn="ctr"/>
                      <a:r>
                        <a:rPr lang="fr-FR" sz="1400" b="1" i="0" u="none" strike="noStrike">
                          <a:solidFill>
                            <a:srgbClr val="000000"/>
                          </a:solidFill>
                          <a:effectLst/>
                          <a:latin typeface="Calibri"/>
                        </a:rPr>
                        <a:t>- Poids-lourds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8">
                  <a:txBody>
                    <a:bodyPr/>
                    <a:lstStyle/>
                    <a:p>
                      <a:pPr algn="ctr" fontAlgn="ctr"/>
                      <a:r>
                        <a:rPr lang="fr-FR" sz="1400" b="1" i="0" u="none" strike="noStrike" dirty="0">
                          <a:solidFill>
                            <a:srgbClr val="000000"/>
                          </a:solidFill>
                          <a:effectLst/>
                          <a:latin typeface="Calibri"/>
                        </a:rPr>
                        <a:t>Covoiturage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Autopartage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TR Poids-lourds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8">
                  <a:txBody>
                    <a:bodyPr/>
                    <a:lstStyle/>
                    <a:p>
                      <a:pPr algn="ctr" fontAlgn="ctr"/>
                      <a:r>
                        <a:rPr lang="fr-FR" sz="1400" b="1" i="0" u="none" strike="noStrike" dirty="0">
                          <a:solidFill>
                            <a:srgbClr val="000000"/>
                          </a:solidFill>
                          <a:effectLst/>
                          <a:latin typeface="Calibri"/>
                        </a:rPr>
                        <a:t>↓ poids véhicules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 vit. axes rapides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a:solidFill>
                            <a:srgbClr val="000000"/>
                          </a:solidFill>
                          <a:effectLst/>
                          <a:latin typeface="Calibri"/>
                        </a:rPr>
                        <a:t>↓ vitesse en ville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a:solidFill>
                            <a:srgbClr val="000000"/>
                          </a:solidFill>
                          <a:effectLst/>
                          <a:latin typeface="Calibri"/>
                        </a:rPr>
                        <a:t>Ecoconduite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Progrès moteur</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Electrique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Agrocarburants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GNV</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err="1">
                          <a:solidFill>
                            <a:srgbClr val="000000"/>
                          </a:solidFill>
                          <a:effectLst/>
                          <a:latin typeface="Calibri"/>
                        </a:rPr>
                        <a:t>BioGNV</a:t>
                      </a:r>
                      <a:endParaRPr lang="fr-FR" sz="1400" b="1" i="0" u="none" strike="noStrike" dirty="0">
                        <a:solidFill>
                          <a:srgbClr val="000000"/>
                        </a:solidFill>
                        <a:effectLst/>
                        <a:latin typeface="Calibri"/>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Hydrogène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Taxe carbone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effectLst/>
                        <a:latin typeface="Calibri"/>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ctr" fontAlgn="ctr"/>
                      <a:r>
                        <a:rPr lang="fr-FR" sz="1400" b="1" i="0" u="none" strike="noStrike" dirty="0">
                          <a:solidFill>
                            <a:srgbClr val="000000"/>
                          </a:solidFill>
                          <a:effectLst/>
                          <a:latin typeface="Calibri"/>
                        </a:rPr>
                        <a:t>SOBRIÉTÉ</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fr-FR" sz="1400" b="1" i="0" u="none" strike="noStrike" dirty="0">
                          <a:solidFill>
                            <a:srgbClr val="000000"/>
                          </a:solidFill>
                          <a:effectLst/>
                          <a:latin typeface="Calibri"/>
                        </a:rPr>
                        <a:t>TECHNOLOGIE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16000">
                <a:tc>
                  <a:txBody>
                    <a:bodyPr/>
                    <a:lstStyle/>
                    <a:p>
                      <a:pPr algn="ctr" fontAlgn="ctr"/>
                      <a:r>
                        <a:rPr lang="fr-FR" sz="11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fr-FR"/>
                    </a:p>
                  </a:txBody>
                  <a:tcPr/>
                </a:tc>
                <a:tc>
                  <a:txBody>
                    <a:bodyPr/>
                    <a:lstStyle/>
                    <a:p>
                      <a:pPr algn="ctr" fontAlgn="ctr"/>
                      <a:r>
                        <a:rPr lang="fr-FR" sz="11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endParaRPr lang="fr-FR" sz="1200" b="1" i="0" u="none" strike="noStrike">
                        <a:solidFill>
                          <a:srgbClr val="000000"/>
                        </a:solidFill>
                        <a:effectLst/>
                        <a:latin typeface="Calibri"/>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extLst>
                  <a:ext uri="{0D108BD9-81ED-4DB2-BD59-A6C34878D82A}">
                    <a16:rowId xmlns="" xmlns:a16="http://schemas.microsoft.com/office/drawing/2014/main" val="10002"/>
                  </a:ext>
                </a:extLst>
              </a:tr>
              <a:tr h="216000">
                <a:tc>
                  <a:txBody>
                    <a:bodyPr/>
                    <a:lstStyle/>
                    <a:p>
                      <a:pPr algn="ctr" fontAlgn="ctr"/>
                      <a:r>
                        <a:rPr lang="fr-FR" sz="11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fr-FR"/>
                    </a:p>
                  </a:txBody>
                  <a:tcPr/>
                </a:tc>
                <a:tc>
                  <a:txBody>
                    <a:bodyPr/>
                    <a:lstStyle/>
                    <a:p>
                      <a:pPr algn="ctr" fontAlgn="ctr"/>
                      <a:r>
                        <a:rPr lang="fr-FR" sz="11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endParaRPr lang="fr-FR" sz="1200" b="1" i="0" u="none" strike="noStrike">
                        <a:solidFill>
                          <a:srgbClr val="000000"/>
                        </a:solidFill>
                        <a:effectLst/>
                        <a:latin typeface="Calibri"/>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extLst>
                  <a:ext uri="{0D108BD9-81ED-4DB2-BD59-A6C34878D82A}">
                    <a16:rowId xmlns="" xmlns:a16="http://schemas.microsoft.com/office/drawing/2014/main" val="10003"/>
                  </a:ext>
                </a:extLst>
              </a:tr>
              <a:tr h="216000">
                <a:tc>
                  <a:txBody>
                    <a:bodyPr/>
                    <a:lstStyle/>
                    <a:p>
                      <a:pPr algn="ctr" fontAlgn="ctr"/>
                      <a:r>
                        <a:rPr lang="fr-FR" sz="11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400" b="1" i="0" u="none" strike="noStrike" dirty="0">
                          <a:solidFill>
                            <a:srgbClr val="000000"/>
                          </a:solidFill>
                          <a:effectLst/>
                          <a:latin typeface="Calibri"/>
                        </a:rPr>
                        <a:t>Neutre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endParaRPr lang="fr-FR" sz="1400" b="1" i="0" u="none" strike="noStrike" dirty="0">
                        <a:solidFill>
                          <a:srgbClr val="000000"/>
                        </a:solidFill>
                        <a:effectLst/>
                        <a:latin typeface="Calibri"/>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extLst>
                  <a:ext uri="{0D108BD9-81ED-4DB2-BD59-A6C34878D82A}">
                    <a16:rowId xmlns="" xmlns:a16="http://schemas.microsoft.com/office/drawing/2014/main" val="10004"/>
                  </a:ext>
                </a:extLst>
              </a:tr>
              <a:tr h="201616">
                <a:tc>
                  <a:txBody>
                    <a:bodyPr/>
                    <a:lstStyle/>
                    <a:p>
                      <a:pPr algn="ctr" fontAlgn="ctr"/>
                      <a:r>
                        <a:rPr lang="fr-FR" sz="11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fr-FR" sz="1400" b="1" i="0" u="none" strike="noStrike" dirty="0">
                          <a:solidFill>
                            <a:srgbClr val="000000"/>
                          </a:solidFill>
                          <a:effectLst/>
                          <a:latin typeface="Calibri"/>
                        </a:rPr>
                        <a:t>Négatif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endParaRPr lang="fr-FR" sz="1400" b="1" i="0" u="none" strike="noStrike" dirty="0">
                        <a:solidFill>
                          <a:srgbClr val="000000"/>
                        </a:solidFill>
                        <a:effectLst/>
                        <a:latin typeface="Calibri"/>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extLst>
                  <a:ext uri="{0D108BD9-81ED-4DB2-BD59-A6C34878D82A}">
                    <a16:rowId xmlns="" xmlns:a16="http://schemas.microsoft.com/office/drawing/2014/main" val="10005"/>
                  </a:ext>
                </a:extLst>
              </a:tr>
              <a:tr h="201616">
                <a:tc>
                  <a:txBody>
                    <a:bodyPr/>
                    <a:lstStyle/>
                    <a:p>
                      <a:pPr algn="ctr" fontAlgn="ctr"/>
                      <a:r>
                        <a:rPr lang="fr-FR" sz="11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vMerge="1">
                  <a:txBody>
                    <a:bodyPr/>
                    <a:lstStyle/>
                    <a:p>
                      <a:endParaRPr lang="fr-FR"/>
                    </a:p>
                  </a:txBody>
                  <a:tcPr/>
                </a:tc>
                <a:tc>
                  <a:txBody>
                    <a:bodyPr/>
                    <a:lstStyle/>
                    <a:p>
                      <a:pPr algn="ctr" fontAlgn="ctr"/>
                      <a:r>
                        <a:rPr lang="fr-FR" sz="11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endParaRPr lang="fr-FR" sz="1200" b="1" i="0" u="none" strike="noStrike" dirty="0">
                        <a:solidFill>
                          <a:srgbClr val="000000"/>
                        </a:solidFill>
                        <a:effectLst/>
                        <a:latin typeface="Calibri"/>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extLst>
                  <a:ext uri="{0D108BD9-81ED-4DB2-BD59-A6C34878D82A}">
                    <a16:rowId xmlns="" xmlns:a16="http://schemas.microsoft.com/office/drawing/2014/main" val="10006"/>
                  </a:ext>
                </a:extLst>
              </a:tr>
              <a:tr h="201616">
                <a:tc>
                  <a:txBody>
                    <a:bodyPr/>
                    <a:lstStyle/>
                    <a:p>
                      <a:pPr algn="ctr" fontAlgn="ctr"/>
                      <a:r>
                        <a:rPr lang="fr-FR" sz="11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effectLst/>
                          <a:latin typeface="Calibri"/>
                        </a:rPr>
                        <a:t>Incertain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endParaRPr lang="fr-FR" sz="1100" b="1" i="0" u="none" strike="noStrike">
                        <a:solidFill>
                          <a:srgbClr val="000000"/>
                        </a:solidFill>
                        <a:effectLst/>
                        <a:latin typeface="Calibri"/>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extLst>
                  <a:ext uri="{0D108BD9-81ED-4DB2-BD59-A6C34878D82A}">
                    <a16:rowId xmlns="" xmlns:a16="http://schemas.microsoft.com/office/drawing/2014/main" val="10007"/>
                  </a:ext>
                </a:extLst>
              </a:tr>
              <a:tr h="177422">
                <a:tc>
                  <a:txBody>
                    <a:bodyPr/>
                    <a:lstStyle/>
                    <a:p>
                      <a:pPr algn="l" fontAlgn="b"/>
                      <a:endParaRPr lang="fr-FR" sz="11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endParaRPr lang="fr-FR" sz="1100" b="1" i="0" u="none" strike="noStrike">
                        <a:solidFill>
                          <a:srgbClr val="000000"/>
                        </a:solidFill>
                        <a:effectLst/>
                        <a:latin typeface="Calibri"/>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extLst>
                  <a:ext uri="{0D108BD9-81ED-4DB2-BD59-A6C34878D82A}">
                    <a16:rowId xmlns="" xmlns:a16="http://schemas.microsoft.com/office/drawing/2014/main" val="10008"/>
                  </a:ext>
                </a:extLst>
              </a:tr>
              <a:tr h="244337">
                <a:tc gridSpan="3">
                  <a:txBody>
                    <a:bodyPr/>
                    <a:lstStyle/>
                    <a:p>
                      <a:pPr algn="ctr" fontAlgn="ctr"/>
                      <a:r>
                        <a:rPr lang="fr-FR" sz="1600" b="1" i="0" u="none" strike="noStrike" dirty="0">
                          <a:solidFill>
                            <a:srgbClr val="000000"/>
                          </a:solidFill>
                          <a:effectLst/>
                          <a:latin typeface="Calibri"/>
                        </a:rPr>
                        <a:t>EXTERNALITES</a:t>
                      </a:r>
                      <a:endParaRPr lang="fr-FR" sz="14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dirty="0">
                          <a:solidFill>
                            <a:srgbClr val="00B05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B05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 xmlns:a16="http://schemas.microsoft.com/office/drawing/2014/main" val="10009"/>
                  </a:ext>
                </a:extLst>
              </a:tr>
              <a:tr h="213795">
                <a:tc gridSpan="3">
                  <a:txBody>
                    <a:bodyPr/>
                    <a:lstStyle/>
                    <a:p>
                      <a:pPr algn="ctr" fontAlgn="ctr"/>
                      <a:r>
                        <a:rPr lang="fr-FR" sz="1400" b="1" i="0" u="none" strike="noStrike" dirty="0">
                          <a:solidFill>
                            <a:srgbClr val="000000"/>
                          </a:solidFill>
                          <a:effectLst/>
                          <a:latin typeface="Calibri"/>
                        </a:rPr>
                        <a:t>Energies fossiles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endParaRPr lang="fr-FR"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10"/>
                  </a:ext>
                </a:extLst>
              </a:tr>
              <a:tr h="213795">
                <a:tc gridSpan="3">
                  <a:txBody>
                    <a:bodyPr/>
                    <a:lstStyle/>
                    <a:p>
                      <a:pPr algn="ctr" fontAlgn="ctr"/>
                      <a:r>
                        <a:rPr lang="fr-FR" sz="1400" b="1" i="0" u="none" strike="noStrike" dirty="0">
                          <a:solidFill>
                            <a:srgbClr val="000000"/>
                          </a:solidFill>
                          <a:effectLst/>
                          <a:latin typeface="Calibri"/>
                        </a:rPr>
                        <a:t>Conso d'énergie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endParaRPr lang="fr-FR"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11"/>
                  </a:ext>
                </a:extLst>
              </a:tr>
              <a:tr h="213795">
                <a:tc gridSpan="3">
                  <a:txBody>
                    <a:bodyPr/>
                    <a:lstStyle/>
                    <a:p>
                      <a:pPr algn="ctr" fontAlgn="ctr"/>
                      <a:r>
                        <a:rPr lang="fr-FR" sz="1400" b="1" i="0" u="none" strike="noStrike" dirty="0">
                          <a:solidFill>
                            <a:srgbClr val="000000"/>
                          </a:solidFill>
                          <a:effectLst/>
                          <a:latin typeface="Calibri"/>
                        </a:rPr>
                        <a:t>Pollution atmosphérique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endParaRPr lang="fr-FR"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12"/>
                  </a:ext>
                </a:extLst>
              </a:tr>
              <a:tr h="213795">
                <a:tc gridSpan="3">
                  <a:txBody>
                    <a:bodyPr/>
                    <a:lstStyle/>
                    <a:p>
                      <a:pPr algn="ctr" fontAlgn="ctr"/>
                      <a:r>
                        <a:rPr lang="fr-FR" sz="1400" b="1" i="0" u="none" strike="noStrike" dirty="0">
                          <a:solidFill>
                            <a:srgbClr val="000000"/>
                          </a:solidFill>
                          <a:effectLst/>
                          <a:latin typeface="Calibri"/>
                        </a:rPr>
                        <a:t>Autres impacts env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endParaRPr lang="fr-FR"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13"/>
                  </a:ext>
                </a:extLst>
              </a:tr>
              <a:tr h="213795">
                <a:tc gridSpan="3">
                  <a:txBody>
                    <a:bodyPr/>
                    <a:lstStyle/>
                    <a:p>
                      <a:pPr algn="ctr" fontAlgn="ctr"/>
                      <a:r>
                        <a:rPr lang="fr-FR" sz="1400" b="1" i="0" u="none" strike="noStrike" dirty="0">
                          <a:solidFill>
                            <a:srgbClr val="000000"/>
                          </a:solidFill>
                          <a:effectLst/>
                          <a:latin typeface="Calibri"/>
                        </a:rPr>
                        <a:t>Métaux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endParaRPr lang="fr-FR"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endParaRPr lang="fr-FR"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 xmlns:a16="http://schemas.microsoft.com/office/drawing/2014/main" val="10014"/>
                  </a:ext>
                </a:extLst>
              </a:tr>
              <a:tr h="213795">
                <a:tc gridSpan="3">
                  <a:txBody>
                    <a:bodyPr/>
                    <a:lstStyle/>
                    <a:p>
                      <a:pPr algn="ctr" fontAlgn="ctr"/>
                      <a:r>
                        <a:rPr lang="fr-FR" sz="1400" b="1" i="0" u="none" strike="noStrike" dirty="0">
                          <a:solidFill>
                            <a:srgbClr val="000000"/>
                          </a:solidFill>
                          <a:effectLst/>
                          <a:latin typeface="Calibri"/>
                        </a:rPr>
                        <a:t>Pollution sonore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15"/>
                  </a:ext>
                </a:extLst>
              </a:tr>
              <a:tr h="213795">
                <a:tc gridSpan="3">
                  <a:txBody>
                    <a:bodyPr/>
                    <a:lstStyle/>
                    <a:p>
                      <a:pPr algn="ctr" fontAlgn="ctr"/>
                      <a:r>
                        <a:rPr lang="fr-FR" sz="1400" b="1" i="0" u="none" strike="noStrike" dirty="0">
                          <a:solidFill>
                            <a:srgbClr val="000000"/>
                          </a:solidFill>
                          <a:effectLst/>
                          <a:latin typeface="Calibri"/>
                        </a:rPr>
                        <a:t>Congestion routière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 xmlns:a16="http://schemas.microsoft.com/office/drawing/2014/main" val="10016"/>
                  </a:ext>
                </a:extLst>
              </a:tr>
              <a:tr h="213795">
                <a:tc gridSpan="3">
                  <a:txBody>
                    <a:bodyPr/>
                    <a:lstStyle/>
                    <a:p>
                      <a:pPr algn="ctr" fontAlgn="ctr"/>
                      <a:r>
                        <a:rPr lang="fr-FR" sz="1400" b="1" i="0" u="none" strike="noStrike" dirty="0">
                          <a:solidFill>
                            <a:srgbClr val="000000"/>
                          </a:solidFill>
                          <a:effectLst/>
                          <a:latin typeface="Calibri"/>
                        </a:rPr>
                        <a:t>Conso d'espace / Biodiversité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endParaRPr lang="fr-FR"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 xmlns:a16="http://schemas.microsoft.com/office/drawing/2014/main" val="10017"/>
                  </a:ext>
                </a:extLst>
              </a:tr>
              <a:tr h="213795">
                <a:tc gridSpan="3">
                  <a:txBody>
                    <a:bodyPr/>
                    <a:lstStyle/>
                    <a:p>
                      <a:pPr algn="ctr" fontAlgn="ctr"/>
                      <a:r>
                        <a:rPr lang="fr-FR" sz="1400" b="1" i="0" u="none" strike="noStrike" dirty="0">
                          <a:solidFill>
                            <a:srgbClr val="000000"/>
                          </a:solidFill>
                          <a:effectLst/>
                          <a:latin typeface="Calibri"/>
                        </a:rPr>
                        <a:t>Accidentalité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endParaRPr lang="fr-FR"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 xmlns:a16="http://schemas.microsoft.com/office/drawing/2014/main" val="10018"/>
                  </a:ext>
                </a:extLst>
              </a:tr>
              <a:tr h="213795">
                <a:tc gridSpan="3">
                  <a:txBody>
                    <a:bodyPr/>
                    <a:lstStyle/>
                    <a:p>
                      <a:pPr algn="ctr" fontAlgn="ctr"/>
                      <a:r>
                        <a:rPr lang="fr-FR" sz="1400" b="1" i="0" u="none" strike="noStrike" dirty="0">
                          <a:solidFill>
                            <a:srgbClr val="000000"/>
                          </a:solidFill>
                          <a:effectLst/>
                          <a:latin typeface="Calibri"/>
                        </a:rPr>
                        <a:t>Sédentarité / Inactivité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endParaRPr lang="fr-FR"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 xmlns:a16="http://schemas.microsoft.com/office/drawing/2014/main" val="10019"/>
                  </a:ext>
                </a:extLst>
              </a:tr>
              <a:tr h="213795">
                <a:tc gridSpan="3">
                  <a:txBody>
                    <a:bodyPr/>
                    <a:lstStyle/>
                    <a:p>
                      <a:pPr algn="ctr" fontAlgn="ctr"/>
                      <a:r>
                        <a:rPr lang="fr-FR" sz="1400" b="1" i="0" u="none" strike="noStrike" dirty="0">
                          <a:solidFill>
                            <a:srgbClr val="000000"/>
                          </a:solidFill>
                          <a:effectLst/>
                          <a:latin typeface="Calibri"/>
                        </a:rPr>
                        <a:t>Dépendance automobile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 xmlns:a16="http://schemas.microsoft.com/office/drawing/2014/main" val="10020"/>
                  </a:ext>
                </a:extLst>
              </a:tr>
              <a:tr h="213795">
                <a:tc gridSpan="3">
                  <a:txBody>
                    <a:bodyPr/>
                    <a:lstStyle/>
                    <a:p>
                      <a:pPr algn="ctr" fontAlgn="ctr"/>
                      <a:r>
                        <a:rPr lang="fr-FR" sz="1400" b="1" i="0" u="none" strike="noStrike" dirty="0">
                          <a:solidFill>
                            <a:srgbClr val="000000"/>
                          </a:solidFill>
                          <a:effectLst/>
                          <a:latin typeface="Calibri"/>
                        </a:rPr>
                        <a:t>Inégalités territoriales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ctr"/>
                      <a:endParaRPr lang="fr-FR"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 xmlns:a16="http://schemas.microsoft.com/office/drawing/2014/main" val="10021"/>
                  </a:ext>
                </a:extLst>
              </a:tr>
              <a:tr h="213795">
                <a:tc gridSpan="3">
                  <a:txBody>
                    <a:bodyPr/>
                    <a:lstStyle/>
                    <a:p>
                      <a:pPr algn="ctr" fontAlgn="ctr"/>
                      <a:r>
                        <a:rPr lang="fr-FR" sz="1400" b="1" i="0" u="none" strike="noStrike" dirty="0">
                          <a:solidFill>
                            <a:srgbClr val="000000"/>
                          </a:solidFill>
                          <a:effectLst/>
                          <a:latin typeface="Calibri"/>
                        </a:rPr>
                        <a:t>Inégalités sociales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ctr"/>
                      <a:endParaRPr lang="fr-FR"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22"/>
                  </a:ext>
                </a:extLst>
              </a:tr>
              <a:tr h="213795">
                <a:tc gridSpan="3">
                  <a:txBody>
                    <a:bodyPr/>
                    <a:lstStyle/>
                    <a:p>
                      <a:pPr algn="ctr" fontAlgn="ctr"/>
                      <a:r>
                        <a:rPr lang="fr-FR" sz="1400" b="1" i="0" u="none" strike="noStrike" dirty="0">
                          <a:solidFill>
                            <a:srgbClr val="000000"/>
                          </a:solidFill>
                          <a:effectLst/>
                          <a:latin typeface="Calibri"/>
                        </a:rPr>
                        <a:t>Résilience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fr-FR" sz="12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2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23"/>
                  </a:ext>
                </a:extLst>
              </a:tr>
            </a:tbl>
          </a:graphicData>
        </a:graphic>
      </p:graphicFrame>
      <p:sp>
        <p:nvSpPr>
          <p:cNvPr id="4" name="Rectangle 3">
            <a:extLst>
              <a:ext uri="{FF2B5EF4-FFF2-40B4-BE49-F238E27FC236}">
                <a16:creationId xmlns="" xmlns:a16="http://schemas.microsoft.com/office/drawing/2014/main" id="{8706ADBA-7C00-E279-6796-1B335CFC3595}"/>
              </a:ext>
            </a:extLst>
          </p:cNvPr>
          <p:cNvSpPr/>
          <p:nvPr/>
        </p:nvSpPr>
        <p:spPr>
          <a:xfrm>
            <a:off x="5112000" y="1449320"/>
            <a:ext cx="288000" cy="48960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a:extLst>
              <a:ext uri="{FF2B5EF4-FFF2-40B4-BE49-F238E27FC236}">
                <a16:creationId xmlns="" xmlns:a16="http://schemas.microsoft.com/office/drawing/2014/main" id="{31307AF5-1D23-EECB-EB3C-74C3969CF6FF}"/>
              </a:ext>
            </a:extLst>
          </p:cNvPr>
          <p:cNvSpPr/>
          <p:nvPr/>
        </p:nvSpPr>
        <p:spPr>
          <a:xfrm>
            <a:off x="9000000" y="1449320"/>
            <a:ext cx="288000" cy="48960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noFill/>
        </p:spPr>
        <p:txBody>
          <a:bodyPr>
            <a:normAutofit/>
          </a:bodyPr>
          <a:lstStyle/>
          <a:p>
            <a:pPr>
              <a:spcBef>
                <a:spcPts val="0"/>
              </a:spcBef>
            </a:pPr>
            <a:r>
              <a:rPr lang="fr-FR" sz="2800" dirty="0">
                <a:solidFill>
                  <a:srgbClr val="0070C0"/>
                </a:solidFill>
                <a:latin typeface="Gill Sans MT"/>
                <a:ea typeface="+mn-ea"/>
                <a:cs typeface="+mn-cs"/>
              </a:rPr>
              <a:t>Impacts des différents leviers sur les externalités des transports</a:t>
            </a:r>
            <a:endParaRPr lang="fr-FR" dirty="0"/>
          </a:p>
        </p:txBody>
      </p:sp>
      <p:sp>
        <p:nvSpPr>
          <p:cNvPr id="3" name="Espace réservé de la date 2"/>
          <p:cNvSpPr>
            <a:spLocks noGrp="1"/>
          </p:cNvSpPr>
          <p:nvPr>
            <p:ph type="dt" sz="half" idx="10"/>
          </p:nvPr>
        </p:nvSpPr>
        <p:spPr/>
        <p:txBody>
          <a:bodyPr/>
          <a:lstStyle/>
          <a:p>
            <a:pPr algn="r"/>
            <a:r>
              <a:rPr lang="fr-FR" smtClean="0">
                <a:solidFill>
                  <a:srgbClr val="464653"/>
                </a:solidFill>
              </a:rPr>
              <a:t>19/03/2024</a:t>
            </a:r>
            <a:endParaRPr lang="fr-FR" dirty="0">
              <a:solidFill>
                <a:srgbClr val="464653"/>
              </a:solidFill>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smtClean="0">
                <a:solidFill>
                  <a:srgbClr val="464653"/>
                </a:solidFill>
              </a:rPr>
              <a:pPr/>
              <a:t>9</a:t>
            </a:fld>
            <a:endParaRPr lang="fr-FR">
              <a:solidFill>
                <a:srgbClr val="464653"/>
              </a:solidFill>
            </a:endParaRPr>
          </a:p>
        </p:txBody>
      </p:sp>
      <p:sp>
        <p:nvSpPr>
          <p:cNvPr id="9" name="ZoneTexte 8"/>
          <p:cNvSpPr txBox="1"/>
          <p:nvPr/>
        </p:nvSpPr>
        <p:spPr>
          <a:xfrm>
            <a:off x="1127448" y="6356350"/>
            <a:ext cx="9144000" cy="307777"/>
          </a:xfrm>
          <a:prstGeom prst="rect">
            <a:avLst/>
          </a:prstGeom>
          <a:noFill/>
        </p:spPr>
        <p:txBody>
          <a:bodyPr wrap="square" rtlCol="0">
            <a:spAutoFit/>
          </a:bodyPr>
          <a:lstStyle/>
          <a:p>
            <a:pPr algn="ctr"/>
            <a:r>
              <a:rPr lang="fr-FR" sz="1400" b="1" dirty="0">
                <a:solidFill>
                  <a:srgbClr val="0070C0"/>
                </a:solidFill>
              </a:rPr>
              <a:t>Principales évolutions suggérées pour la transition énergétique des transports, et leurs externalités</a:t>
            </a:r>
            <a:endParaRPr lang="fr-FR" sz="1400" dirty="0">
              <a:solidFill>
                <a:srgbClr val="0070C0"/>
              </a:solidFill>
            </a:endParaRPr>
          </a:p>
        </p:txBody>
      </p:sp>
      <p:sp>
        <p:nvSpPr>
          <p:cNvPr id="11" name="Rectangle 10"/>
          <p:cNvSpPr/>
          <p:nvPr/>
        </p:nvSpPr>
        <p:spPr>
          <a:xfrm>
            <a:off x="10962000" y="1465200"/>
            <a:ext cx="612000" cy="4842000"/>
          </a:xfrm>
          <a:prstGeom prst="rect">
            <a:avLst/>
          </a:prstGeom>
          <a:noFill/>
          <a:ln w="571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a:extLst>
              <a:ext uri="{FF2B5EF4-FFF2-40B4-BE49-F238E27FC236}">
                <a16:creationId xmlns="" xmlns:a16="http://schemas.microsoft.com/office/drawing/2014/main" id="{0EA87522-10D0-DA57-6858-087BEDCD09DA}"/>
              </a:ext>
            </a:extLst>
          </p:cNvPr>
          <p:cNvSpPr/>
          <p:nvPr/>
        </p:nvSpPr>
        <p:spPr>
          <a:xfrm>
            <a:off x="5112000" y="1454400"/>
            <a:ext cx="288000" cy="4860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a:extLst>
              <a:ext uri="{FF2B5EF4-FFF2-40B4-BE49-F238E27FC236}">
                <a16:creationId xmlns="" xmlns:a16="http://schemas.microsoft.com/office/drawing/2014/main" id="{EE63D174-87C2-61A5-1D38-DDA920DB5965}"/>
              </a:ext>
            </a:extLst>
          </p:cNvPr>
          <p:cNvSpPr/>
          <p:nvPr/>
        </p:nvSpPr>
        <p:spPr>
          <a:xfrm>
            <a:off x="9000000" y="1454400"/>
            <a:ext cx="288000" cy="4860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3880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50305</TotalTime>
  <Words>2084</Words>
  <Application>Microsoft Office PowerPoint</Application>
  <PresentationFormat>Personnalisé</PresentationFormat>
  <Paragraphs>638</Paragraphs>
  <Slides>10</Slides>
  <Notes>8</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Origine</vt:lpstr>
      <vt:lpstr>Leviers de décarbonation : entre technologie et sobriété</vt:lpstr>
      <vt:lpstr>Une explosion des kilomètres parcourus</vt:lpstr>
      <vt:lpstr>Objectif décarbonation à 2050</vt:lpstr>
      <vt:lpstr>5 leviers pour décarboner les transports</vt:lpstr>
      <vt:lpstr>La voiture électrique, meilleur ou pire des véhicules ?</vt:lpstr>
      <vt:lpstr>Développer les véhicules intermédiaires entre le vélo et la voiture</vt:lpstr>
      <vt:lpstr>Quelles solutions selon les territoires ?</vt:lpstr>
      <vt:lpstr>Les impacts environnementaux, sociaux et sanitaires des mobilités</vt:lpstr>
      <vt:lpstr>Impacts des différents leviers sur les externalités des transports</vt:lpstr>
      <vt:lpstr>Principaux enseignements</vt:lpstr>
    </vt:vector>
  </TitlesOfParts>
  <Company>SNCF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transports face au défi de la transition énergétique</dc:title>
  <dc:creator>9109753F</dc:creator>
  <cp:lastModifiedBy>9109753F</cp:lastModifiedBy>
  <cp:revision>685</cp:revision>
  <cp:lastPrinted>2019-07-30T13:44:38Z</cp:lastPrinted>
  <dcterms:created xsi:type="dcterms:W3CDTF">2018-09-07T08:49:32Z</dcterms:created>
  <dcterms:modified xsi:type="dcterms:W3CDTF">2024-03-18T18:16:46Z</dcterms:modified>
</cp:coreProperties>
</file>